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4156" r:id="rId2"/>
  </p:sldMasterIdLst>
  <p:notesMasterIdLst>
    <p:notesMasterId r:id="rId45"/>
  </p:notesMasterIdLst>
  <p:handoutMasterIdLst>
    <p:handoutMasterId r:id="rId46"/>
  </p:handoutMasterIdLst>
  <p:sldIdLst>
    <p:sldId id="447" r:id="rId3"/>
    <p:sldId id="448" r:id="rId4"/>
    <p:sldId id="556" r:id="rId5"/>
    <p:sldId id="538" r:id="rId6"/>
    <p:sldId id="596" r:id="rId7"/>
    <p:sldId id="610" r:id="rId8"/>
    <p:sldId id="605" r:id="rId9"/>
    <p:sldId id="557" r:id="rId10"/>
    <p:sldId id="559" r:id="rId11"/>
    <p:sldId id="560" r:id="rId12"/>
    <p:sldId id="612" r:id="rId13"/>
    <p:sldId id="523" r:id="rId14"/>
    <p:sldId id="537" r:id="rId15"/>
    <p:sldId id="522" r:id="rId16"/>
    <p:sldId id="528" r:id="rId17"/>
    <p:sldId id="606" r:id="rId18"/>
    <p:sldId id="587" r:id="rId19"/>
    <p:sldId id="592" r:id="rId20"/>
    <p:sldId id="490" r:id="rId21"/>
    <p:sldId id="595" r:id="rId22"/>
    <p:sldId id="608" r:id="rId23"/>
    <p:sldId id="529" r:id="rId24"/>
    <p:sldId id="530" r:id="rId25"/>
    <p:sldId id="519" r:id="rId26"/>
    <p:sldId id="535" r:id="rId27"/>
    <p:sldId id="483" r:id="rId28"/>
    <p:sldId id="609" r:id="rId29"/>
    <p:sldId id="594" r:id="rId30"/>
    <p:sldId id="601" r:id="rId31"/>
    <p:sldId id="481" r:id="rId32"/>
    <p:sldId id="551" r:id="rId33"/>
    <p:sldId id="589" r:id="rId34"/>
    <p:sldId id="588" r:id="rId35"/>
    <p:sldId id="553" r:id="rId36"/>
    <p:sldId id="602" r:id="rId37"/>
    <p:sldId id="514" r:id="rId38"/>
    <p:sldId id="563" r:id="rId39"/>
    <p:sldId id="564" r:id="rId40"/>
    <p:sldId id="597" r:id="rId41"/>
    <p:sldId id="598" r:id="rId42"/>
    <p:sldId id="599" r:id="rId43"/>
    <p:sldId id="566" r:id="rId44"/>
  </p:sldIdLst>
  <p:sldSz cx="9144000" cy="6858000" type="screen4x3"/>
  <p:notesSz cx="7010400" cy="9296400"/>
  <p:defaultTextStyle>
    <a:defPPr>
      <a:defRPr lang="en-US"/>
    </a:defPPr>
    <a:lvl1pPr algn="l" rtl="0" fontAlgn="base">
      <a:spcBef>
        <a:spcPct val="0"/>
      </a:spcBef>
      <a:spcAft>
        <a:spcPct val="0"/>
      </a:spcAft>
      <a:defRPr kern="1200">
        <a:solidFill>
          <a:srgbClr val="0080FF"/>
        </a:solidFill>
        <a:latin typeface="Lucida Sans Unicode" pitchFamily="34" charset="0"/>
        <a:ea typeface="+mn-ea"/>
        <a:cs typeface="Arial" charset="0"/>
      </a:defRPr>
    </a:lvl1pPr>
    <a:lvl2pPr marL="457200" algn="l" rtl="0" fontAlgn="base">
      <a:spcBef>
        <a:spcPct val="0"/>
      </a:spcBef>
      <a:spcAft>
        <a:spcPct val="0"/>
      </a:spcAft>
      <a:defRPr kern="1200">
        <a:solidFill>
          <a:srgbClr val="0080FF"/>
        </a:solidFill>
        <a:latin typeface="Lucida Sans Unicode" pitchFamily="34" charset="0"/>
        <a:ea typeface="+mn-ea"/>
        <a:cs typeface="Arial" charset="0"/>
      </a:defRPr>
    </a:lvl2pPr>
    <a:lvl3pPr marL="914400" algn="l" rtl="0" fontAlgn="base">
      <a:spcBef>
        <a:spcPct val="0"/>
      </a:spcBef>
      <a:spcAft>
        <a:spcPct val="0"/>
      </a:spcAft>
      <a:defRPr kern="1200">
        <a:solidFill>
          <a:srgbClr val="0080FF"/>
        </a:solidFill>
        <a:latin typeface="Lucida Sans Unicode" pitchFamily="34" charset="0"/>
        <a:ea typeface="+mn-ea"/>
        <a:cs typeface="Arial" charset="0"/>
      </a:defRPr>
    </a:lvl3pPr>
    <a:lvl4pPr marL="1371600" algn="l" rtl="0" fontAlgn="base">
      <a:spcBef>
        <a:spcPct val="0"/>
      </a:spcBef>
      <a:spcAft>
        <a:spcPct val="0"/>
      </a:spcAft>
      <a:defRPr kern="1200">
        <a:solidFill>
          <a:srgbClr val="0080FF"/>
        </a:solidFill>
        <a:latin typeface="Lucida Sans Unicode" pitchFamily="34" charset="0"/>
        <a:ea typeface="+mn-ea"/>
        <a:cs typeface="Arial" charset="0"/>
      </a:defRPr>
    </a:lvl4pPr>
    <a:lvl5pPr marL="1828800" algn="l" rtl="0" fontAlgn="base">
      <a:spcBef>
        <a:spcPct val="0"/>
      </a:spcBef>
      <a:spcAft>
        <a:spcPct val="0"/>
      </a:spcAft>
      <a:defRPr kern="1200">
        <a:solidFill>
          <a:srgbClr val="0080FF"/>
        </a:solidFill>
        <a:latin typeface="Lucida Sans Unicode" pitchFamily="34" charset="0"/>
        <a:ea typeface="+mn-ea"/>
        <a:cs typeface="Arial" charset="0"/>
      </a:defRPr>
    </a:lvl5pPr>
    <a:lvl6pPr marL="2286000" algn="l" defTabSz="914400" rtl="0" eaLnBrk="1" latinLnBrk="0" hangingPunct="1">
      <a:defRPr kern="1200">
        <a:solidFill>
          <a:srgbClr val="0080FF"/>
        </a:solidFill>
        <a:latin typeface="Lucida Sans Unicode" pitchFamily="34" charset="0"/>
        <a:ea typeface="+mn-ea"/>
        <a:cs typeface="Arial" charset="0"/>
      </a:defRPr>
    </a:lvl6pPr>
    <a:lvl7pPr marL="2743200" algn="l" defTabSz="914400" rtl="0" eaLnBrk="1" latinLnBrk="0" hangingPunct="1">
      <a:defRPr kern="1200">
        <a:solidFill>
          <a:srgbClr val="0080FF"/>
        </a:solidFill>
        <a:latin typeface="Lucida Sans Unicode" pitchFamily="34" charset="0"/>
        <a:ea typeface="+mn-ea"/>
        <a:cs typeface="Arial" charset="0"/>
      </a:defRPr>
    </a:lvl7pPr>
    <a:lvl8pPr marL="3200400" algn="l" defTabSz="914400" rtl="0" eaLnBrk="1" latinLnBrk="0" hangingPunct="1">
      <a:defRPr kern="1200">
        <a:solidFill>
          <a:srgbClr val="0080FF"/>
        </a:solidFill>
        <a:latin typeface="Lucida Sans Unicode" pitchFamily="34" charset="0"/>
        <a:ea typeface="+mn-ea"/>
        <a:cs typeface="Arial" charset="0"/>
      </a:defRPr>
    </a:lvl8pPr>
    <a:lvl9pPr marL="3657600" algn="l" defTabSz="914400" rtl="0" eaLnBrk="1" latinLnBrk="0" hangingPunct="1">
      <a:defRPr kern="1200">
        <a:solidFill>
          <a:srgbClr val="0080FF"/>
        </a:solidFill>
        <a:latin typeface="Lucida Sans Unicode"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anagan, Michael" initials="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99"/>
    <a:srgbClr val="0071C6"/>
    <a:srgbClr val="0080FF"/>
    <a:srgbClr val="0D2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37" autoAdjust="0"/>
  </p:normalViewPr>
  <p:slideViewPr>
    <p:cSldViewPr>
      <p:cViewPr varScale="1">
        <p:scale>
          <a:sx n="64" d="100"/>
          <a:sy n="64" d="100"/>
        </p:scale>
        <p:origin x="134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78"/>
    </p:cViewPr>
  </p:sorterViewPr>
  <p:notesViewPr>
    <p:cSldViewPr>
      <p:cViewPr varScale="1">
        <p:scale>
          <a:sx n="60" d="100"/>
          <a:sy n="60" d="100"/>
        </p:scale>
        <p:origin x="-172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Cause of Injury</a:t>
            </a:r>
          </a:p>
        </c:rich>
      </c:tx>
      <c:overlay val="0"/>
    </c:title>
    <c:autoTitleDeleted val="0"/>
    <c:plotArea>
      <c:layout/>
      <c:pieChart>
        <c:varyColors val="1"/>
        <c:ser>
          <c:idx val="0"/>
          <c:order val="0"/>
          <c:tx>
            <c:strRef>
              <c:f>Sheet1!$B$1</c:f>
              <c:strCache>
                <c:ptCount val="1"/>
                <c:pt idx="0">
                  <c:v>Cause of Injury</c:v>
                </c:pt>
              </c:strCache>
            </c:strRef>
          </c:tx>
          <c:dLbls>
            <c:dLbl>
              <c:idx val="0"/>
              <c:layout>
                <c:manualLayout>
                  <c:x val="5.7889812384563036E-3"/>
                  <c:y val="2.5292523445844168E-2"/>
                </c:manualLayout>
              </c:layout>
              <c:tx>
                <c:rich>
                  <a:bodyPr/>
                  <a:lstStyle/>
                  <a:p>
                    <a:r>
                      <a:rPr lang="en-US" dirty="0"/>
                      <a:t>Slip, Trip, </a:t>
                    </a:r>
                  </a:p>
                  <a:p>
                    <a:r>
                      <a:rPr lang="en-US" dirty="0"/>
                      <a:t>40 %</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33-42B2-863B-11253C4BB637}"/>
                </c:ext>
              </c:extLst>
            </c:dLbl>
            <c:dLbl>
              <c:idx val="1"/>
              <c:layout>
                <c:manualLayout>
                  <c:x val="-4.1503475260036941E-2"/>
                  <c:y val="-6.960354505848701E-2"/>
                </c:manualLayout>
              </c:layout>
              <c:tx>
                <c:rich>
                  <a:bodyPr/>
                  <a:lstStyle/>
                  <a:p>
                    <a:r>
                      <a:rPr lang="en-US" dirty="0"/>
                      <a:t>Lifting, 31%</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33-42B2-863B-11253C4BB637}"/>
                </c:ext>
              </c:extLst>
            </c:dLbl>
            <c:dLbl>
              <c:idx val="2"/>
              <c:layout>
                <c:manualLayout>
                  <c:x val="4.4799261203460677E-3"/>
                  <c:y val="5.9269167527257187E-2"/>
                </c:manualLayout>
              </c:layout>
              <c:tx>
                <c:rich>
                  <a:bodyPr/>
                  <a:lstStyle/>
                  <a:p>
                    <a:r>
                      <a:rPr lang="en-US" dirty="0"/>
                      <a:t>Aggression, 7%</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33-42B2-863B-11253C4BB637}"/>
                </c:ext>
              </c:extLst>
            </c:dLbl>
            <c:dLbl>
              <c:idx val="3"/>
              <c:tx>
                <c:rich>
                  <a:bodyPr/>
                  <a:lstStyle/>
                  <a:p>
                    <a:r>
                      <a:rPr lang="en-US"/>
                      <a:t>Machinery, 6%</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33-42B2-863B-11253C4BB637}"/>
                </c:ext>
              </c:extLst>
            </c:dLbl>
            <c:dLbl>
              <c:idx val="4"/>
              <c:tx>
                <c:rich>
                  <a:bodyPr/>
                  <a:lstStyle/>
                  <a:p>
                    <a:r>
                      <a:rPr lang="en-US"/>
                      <a:t>MVA, 5%</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33-42B2-863B-11253C4BB637}"/>
                </c:ext>
              </c:extLst>
            </c:dLbl>
            <c:dLbl>
              <c:idx val="5"/>
              <c:layout>
                <c:manualLayout>
                  <c:x val="-4.5106688052882283E-3"/>
                  <c:y val="1.0156956686777309E-3"/>
                </c:manualLayout>
              </c:layout>
              <c:tx>
                <c:rich>
                  <a:bodyPr/>
                  <a:lstStyle/>
                  <a:p>
                    <a:r>
                      <a:rPr lang="en-US" dirty="0"/>
                      <a:t>Other, 11%</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33-42B2-863B-11253C4BB637}"/>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Slip, Trip</c:v>
                </c:pt>
                <c:pt idx="1">
                  <c:v>Lifting</c:v>
                </c:pt>
                <c:pt idx="2">
                  <c:v>Aggression</c:v>
                </c:pt>
                <c:pt idx="3">
                  <c:v>Machinery</c:v>
                </c:pt>
                <c:pt idx="4">
                  <c:v>MVA</c:v>
                </c:pt>
                <c:pt idx="5">
                  <c:v>Other</c:v>
                </c:pt>
              </c:strCache>
            </c:strRef>
          </c:cat>
          <c:val>
            <c:numRef>
              <c:f>Sheet1!$B$2:$B$7</c:f>
              <c:numCache>
                <c:formatCode>General</c:formatCode>
                <c:ptCount val="6"/>
                <c:pt idx="0">
                  <c:v>40</c:v>
                </c:pt>
                <c:pt idx="1">
                  <c:v>31</c:v>
                </c:pt>
                <c:pt idx="2">
                  <c:v>7</c:v>
                </c:pt>
                <c:pt idx="3">
                  <c:v>6</c:v>
                </c:pt>
                <c:pt idx="4">
                  <c:v>5</c:v>
                </c:pt>
                <c:pt idx="5">
                  <c:v>11</c:v>
                </c:pt>
              </c:numCache>
            </c:numRef>
          </c:val>
          <c:extLst>
            <c:ext xmlns:c16="http://schemas.microsoft.com/office/drawing/2014/chart" uri="{C3380CC4-5D6E-409C-BE32-E72D297353CC}">
              <c16:uniqueId val="{00000006-2E33-42B2-863B-11253C4BB637}"/>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3BBDD-2755-40B6-80F1-B0A9F218AE4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5084C19-ECD4-4A68-BF01-9532C64A24E8}">
      <dgm:prSet phldrT="[Text]"/>
      <dgm:spPr>
        <a:solidFill>
          <a:schemeClr val="accent3">
            <a:lumMod val="60000"/>
            <a:lumOff val="40000"/>
          </a:schemeClr>
        </a:solidFill>
        <a:ln>
          <a:solidFill>
            <a:schemeClr val="accent3">
              <a:lumMod val="75000"/>
            </a:schemeClr>
          </a:solidFill>
        </a:ln>
      </dgm:spPr>
      <dgm:t>
        <a:bodyPr/>
        <a:lstStyle/>
        <a:p>
          <a:r>
            <a:rPr lang="en-US" dirty="0">
              <a:solidFill>
                <a:sysClr val="windowText" lastClr="000000"/>
              </a:solidFill>
            </a:rPr>
            <a:t>Remain Under </a:t>
          </a:r>
        </a:p>
        <a:p>
          <a:r>
            <a:rPr lang="en-US" dirty="0">
              <a:solidFill>
                <a:sysClr val="windowText" lastClr="000000"/>
              </a:solidFill>
            </a:rPr>
            <a:t>MGL c149 §6</a:t>
          </a:r>
          <a:r>
            <a:rPr lang="en-US" dirty="0"/>
            <a:t>	</a:t>
          </a:r>
        </a:p>
      </dgm:t>
    </dgm:pt>
    <dgm:pt modelId="{EA0F9E76-F02C-4E14-906D-0FA5DE785E5B}" type="parTrans" cxnId="{5AF57E65-AC9A-4AF5-8E4B-CCEFD444BB04}">
      <dgm:prSet/>
      <dgm:spPr/>
      <dgm:t>
        <a:bodyPr/>
        <a:lstStyle/>
        <a:p>
          <a:endParaRPr lang="en-US"/>
        </a:p>
      </dgm:t>
    </dgm:pt>
    <dgm:pt modelId="{EF87CE9F-C46A-4BDB-8663-CDCB3918A6D8}" type="sibTrans" cxnId="{5AF57E65-AC9A-4AF5-8E4B-CCEFD444BB04}">
      <dgm:prSet/>
      <dgm:spPr/>
      <dgm:t>
        <a:bodyPr/>
        <a:lstStyle/>
        <a:p>
          <a:endParaRPr lang="en-US"/>
        </a:p>
      </dgm:t>
    </dgm:pt>
    <dgm:pt modelId="{307E22F0-FEF4-4788-B49D-DF8727D183EC}">
      <dgm:prSet phldrT="[Text]"/>
      <dgm:spPr>
        <a:solidFill>
          <a:schemeClr val="accent3">
            <a:lumMod val="40000"/>
            <a:lumOff val="60000"/>
            <a:alpha val="90000"/>
          </a:schemeClr>
        </a:solidFill>
        <a:ln>
          <a:solidFill>
            <a:schemeClr val="accent3">
              <a:lumMod val="75000"/>
              <a:alpha val="90000"/>
            </a:schemeClr>
          </a:solidFill>
        </a:ln>
      </dgm:spPr>
      <dgm:t>
        <a:bodyPr/>
        <a:lstStyle/>
        <a:p>
          <a:r>
            <a:rPr lang="en-US" sz="2700" dirty="0"/>
            <a:t>City/Town/County</a:t>
          </a:r>
        </a:p>
      </dgm:t>
    </dgm:pt>
    <dgm:pt modelId="{11DC265B-9873-4383-9162-B548CF48C80F}" type="parTrans" cxnId="{4A173E47-42D6-4474-B2F8-178D08E193AD}">
      <dgm:prSet/>
      <dgm:spPr/>
      <dgm:t>
        <a:bodyPr/>
        <a:lstStyle/>
        <a:p>
          <a:endParaRPr lang="en-US"/>
        </a:p>
      </dgm:t>
    </dgm:pt>
    <dgm:pt modelId="{EDF07CDC-6F8C-47CE-90BF-FD38548BA17D}" type="sibTrans" cxnId="{4A173E47-42D6-4474-B2F8-178D08E193AD}">
      <dgm:prSet/>
      <dgm:spPr/>
      <dgm:t>
        <a:bodyPr/>
        <a:lstStyle/>
        <a:p>
          <a:endParaRPr lang="en-US"/>
        </a:p>
      </dgm:t>
    </dgm:pt>
    <dgm:pt modelId="{29D97323-73AD-40E2-A4B9-97911D7D1083}">
      <dgm:prSet phldrT="[Text]"/>
      <dgm:spPr>
        <a:ln>
          <a:solidFill>
            <a:schemeClr val="accent1">
              <a:lumMod val="75000"/>
            </a:schemeClr>
          </a:solidFill>
        </a:ln>
      </dgm:spPr>
      <dgm:t>
        <a:bodyPr/>
        <a:lstStyle/>
        <a:p>
          <a:r>
            <a:rPr lang="en-US" dirty="0">
              <a:solidFill>
                <a:sysClr val="windowText" lastClr="000000"/>
              </a:solidFill>
            </a:rPr>
            <a:t>New Law – </a:t>
          </a:r>
        </a:p>
        <a:p>
          <a:r>
            <a:rPr lang="en-US" dirty="0">
              <a:solidFill>
                <a:sysClr val="windowText" lastClr="000000"/>
              </a:solidFill>
            </a:rPr>
            <a:t>MGL c149 §6-1/2</a:t>
          </a:r>
        </a:p>
      </dgm:t>
    </dgm:pt>
    <dgm:pt modelId="{00635FE3-4E08-4F13-BF01-8D495F8FDBCD}" type="parTrans" cxnId="{3E8F91BA-8114-4727-B9FF-E18638F3832F}">
      <dgm:prSet/>
      <dgm:spPr/>
      <dgm:t>
        <a:bodyPr/>
        <a:lstStyle/>
        <a:p>
          <a:endParaRPr lang="en-US"/>
        </a:p>
      </dgm:t>
    </dgm:pt>
    <dgm:pt modelId="{C7CCD1D3-C007-4CC0-A473-6A80F3BBE278}" type="sibTrans" cxnId="{3E8F91BA-8114-4727-B9FF-E18638F3832F}">
      <dgm:prSet/>
      <dgm:spPr/>
      <dgm:t>
        <a:bodyPr/>
        <a:lstStyle/>
        <a:p>
          <a:endParaRPr lang="en-US"/>
        </a:p>
      </dgm:t>
    </dgm:pt>
    <dgm:pt modelId="{68D1E23F-9B01-4ADE-9601-55D879B0E3D0}">
      <dgm:prSet phldrT="[Text]"/>
      <dgm:spPr>
        <a:ln>
          <a:solidFill>
            <a:schemeClr val="accent1">
              <a:lumMod val="75000"/>
              <a:alpha val="90000"/>
            </a:schemeClr>
          </a:solidFill>
        </a:ln>
      </dgm:spPr>
      <dgm:t>
        <a:bodyPr/>
        <a:lstStyle/>
        <a:p>
          <a:r>
            <a:rPr lang="en-US" sz="2700" dirty="0"/>
            <a:t>Executive Branch</a:t>
          </a:r>
        </a:p>
      </dgm:t>
    </dgm:pt>
    <dgm:pt modelId="{C1354A72-51E0-405F-AD6C-0AE69FC92AE6}" type="parTrans" cxnId="{9501E744-477D-452C-A123-9FBB35B1E0FE}">
      <dgm:prSet/>
      <dgm:spPr/>
      <dgm:t>
        <a:bodyPr/>
        <a:lstStyle/>
        <a:p>
          <a:endParaRPr lang="en-US"/>
        </a:p>
      </dgm:t>
    </dgm:pt>
    <dgm:pt modelId="{4A09ECE9-8310-45FB-8BBB-51C06FC4360C}" type="sibTrans" cxnId="{9501E744-477D-452C-A123-9FBB35B1E0FE}">
      <dgm:prSet/>
      <dgm:spPr/>
      <dgm:t>
        <a:bodyPr/>
        <a:lstStyle/>
        <a:p>
          <a:endParaRPr lang="en-US"/>
        </a:p>
      </dgm:t>
    </dgm:pt>
    <dgm:pt modelId="{B833C6B7-C4AE-4683-818F-141E9A1FB770}">
      <dgm:prSet phldrT="[Text]"/>
      <dgm:spPr>
        <a:solidFill>
          <a:schemeClr val="accent3">
            <a:lumMod val="40000"/>
            <a:lumOff val="60000"/>
            <a:alpha val="90000"/>
          </a:schemeClr>
        </a:solidFill>
        <a:ln>
          <a:solidFill>
            <a:schemeClr val="accent3">
              <a:lumMod val="75000"/>
              <a:alpha val="90000"/>
            </a:schemeClr>
          </a:solidFill>
        </a:ln>
      </dgm:spPr>
      <dgm:t>
        <a:bodyPr/>
        <a:lstStyle/>
        <a:p>
          <a:r>
            <a:rPr lang="en-US" sz="2700" dirty="0"/>
            <a:t>Authorities</a:t>
          </a:r>
        </a:p>
      </dgm:t>
    </dgm:pt>
    <dgm:pt modelId="{A18BFE8C-37B7-48A4-B89C-022B20E71CBE}" type="parTrans" cxnId="{E5B6C07A-AC58-4B53-8216-4078B3522E58}">
      <dgm:prSet/>
      <dgm:spPr/>
      <dgm:t>
        <a:bodyPr/>
        <a:lstStyle/>
        <a:p>
          <a:endParaRPr lang="en-US"/>
        </a:p>
      </dgm:t>
    </dgm:pt>
    <dgm:pt modelId="{1771AF9B-0A26-4C4D-AB33-0DA447C206BD}" type="sibTrans" cxnId="{E5B6C07A-AC58-4B53-8216-4078B3522E58}">
      <dgm:prSet/>
      <dgm:spPr/>
      <dgm:t>
        <a:bodyPr/>
        <a:lstStyle/>
        <a:p>
          <a:endParaRPr lang="en-US"/>
        </a:p>
      </dgm:t>
    </dgm:pt>
    <dgm:pt modelId="{44CA17BA-8B0B-422B-8960-F4E13CA30131}">
      <dgm:prSet phldrT="[Text]" custT="1"/>
      <dgm:spPr>
        <a:solidFill>
          <a:schemeClr val="accent3">
            <a:lumMod val="40000"/>
            <a:lumOff val="60000"/>
            <a:alpha val="90000"/>
          </a:schemeClr>
        </a:solidFill>
        <a:ln>
          <a:solidFill>
            <a:schemeClr val="accent3">
              <a:lumMod val="75000"/>
              <a:alpha val="90000"/>
            </a:schemeClr>
          </a:solidFill>
        </a:ln>
      </dgm:spPr>
      <dgm:t>
        <a:bodyPr/>
        <a:lstStyle/>
        <a:p>
          <a:r>
            <a:rPr lang="en-US" sz="2400" i="1" dirty="0"/>
            <a:t>Old:  Before 1970</a:t>
          </a:r>
          <a:endParaRPr lang="en-US" sz="2700" dirty="0"/>
        </a:p>
      </dgm:t>
    </dgm:pt>
    <dgm:pt modelId="{E87B4034-DBE4-4853-BE0C-85790644DA77}" type="parTrans" cxnId="{EAB76ECC-8419-493F-B736-E31F303BCDDF}">
      <dgm:prSet/>
      <dgm:spPr/>
      <dgm:t>
        <a:bodyPr/>
        <a:lstStyle/>
        <a:p>
          <a:endParaRPr lang="en-US"/>
        </a:p>
      </dgm:t>
    </dgm:pt>
    <dgm:pt modelId="{C8B5D7FF-ED91-4238-8B3E-7B46BE330F84}" type="sibTrans" cxnId="{EAB76ECC-8419-493F-B736-E31F303BCDDF}">
      <dgm:prSet/>
      <dgm:spPr/>
      <dgm:t>
        <a:bodyPr/>
        <a:lstStyle/>
        <a:p>
          <a:endParaRPr lang="en-US"/>
        </a:p>
      </dgm:t>
    </dgm:pt>
    <dgm:pt modelId="{97DC2025-FE46-4AF5-B9DB-83DDBFE211B5}">
      <dgm:prSet phldrT="[Text]"/>
      <dgm:spPr>
        <a:ln>
          <a:solidFill>
            <a:schemeClr val="accent1">
              <a:lumMod val="75000"/>
              <a:alpha val="90000"/>
            </a:schemeClr>
          </a:solidFill>
        </a:ln>
      </dgm:spPr>
      <dgm:t>
        <a:bodyPr/>
        <a:lstStyle/>
        <a:p>
          <a:endParaRPr lang="en-US" sz="2700" dirty="0"/>
        </a:p>
      </dgm:t>
    </dgm:pt>
    <dgm:pt modelId="{C5E9D7FA-0884-478C-853F-1186CBB1217B}" type="sibTrans" cxnId="{73769DF2-ACFE-4BB1-B5A5-ECB98BF246C0}">
      <dgm:prSet/>
      <dgm:spPr/>
      <dgm:t>
        <a:bodyPr/>
        <a:lstStyle/>
        <a:p>
          <a:endParaRPr lang="en-US"/>
        </a:p>
      </dgm:t>
    </dgm:pt>
    <dgm:pt modelId="{85D642F1-BFD3-4AC1-95A5-EB517C4927F7}" type="parTrans" cxnId="{73769DF2-ACFE-4BB1-B5A5-ECB98BF246C0}">
      <dgm:prSet/>
      <dgm:spPr/>
      <dgm:t>
        <a:bodyPr/>
        <a:lstStyle/>
        <a:p>
          <a:endParaRPr lang="en-US"/>
        </a:p>
      </dgm:t>
    </dgm:pt>
    <dgm:pt modelId="{44D89FE2-6D86-485B-B2FD-932640C5ED4F}">
      <dgm:prSet phldrT="[Text]" custT="1"/>
      <dgm:spPr>
        <a:ln>
          <a:solidFill>
            <a:schemeClr val="accent1">
              <a:lumMod val="75000"/>
              <a:alpha val="90000"/>
            </a:schemeClr>
          </a:solidFill>
        </a:ln>
      </dgm:spPr>
      <dgm:t>
        <a:bodyPr/>
        <a:lstStyle/>
        <a:p>
          <a:r>
            <a:rPr lang="en-US" sz="2400" i="1" dirty="0"/>
            <a:t>New:  March 25, 2015</a:t>
          </a:r>
        </a:p>
      </dgm:t>
    </dgm:pt>
    <dgm:pt modelId="{AB7983BA-A86A-4A31-841F-24E1F063B73B}" type="parTrans" cxnId="{12530BAA-44B8-42AD-9A4F-BFB6F407FD5E}">
      <dgm:prSet/>
      <dgm:spPr/>
      <dgm:t>
        <a:bodyPr/>
        <a:lstStyle/>
        <a:p>
          <a:endParaRPr lang="en-US"/>
        </a:p>
      </dgm:t>
    </dgm:pt>
    <dgm:pt modelId="{34F4780C-1628-42A4-AF8C-ABFD94AE5762}" type="sibTrans" cxnId="{12530BAA-44B8-42AD-9A4F-BFB6F407FD5E}">
      <dgm:prSet/>
      <dgm:spPr/>
      <dgm:t>
        <a:bodyPr/>
        <a:lstStyle/>
        <a:p>
          <a:endParaRPr lang="en-US"/>
        </a:p>
      </dgm:t>
    </dgm:pt>
    <dgm:pt modelId="{1326B693-3971-4BC3-966B-FBFCFA68B584}">
      <dgm:prSet phldrT="[Text]" custT="1"/>
      <dgm:spPr>
        <a:solidFill>
          <a:schemeClr val="accent3">
            <a:lumMod val="40000"/>
            <a:lumOff val="60000"/>
            <a:alpha val="90000"/>
          </a:schemeClr>
        </a:solidFill>
        <a:ln>
          <a:solidFill>
            <a:schemeClr val="accent3">
              <a:lumMod val="75000"/>
              <a:alpha val="90000"/>
            </a:schemeClr>
          </a:solidFill>
        </a:ln>
      </dgm:spPr>
      <dgm:t>
        <a:bodyPr/>
        <a:lstStyle/>
        <a:p>
          <a:r>
            <a:rPr lang="en-US" sz="2700" i="1" dirty="0"/>
            <a:t>Has ability to FINE!</a:t>
          </a:r>
        </a:p>
      </dgm:t>
    </dgm:pt>
    <dgm:pt modelId="{5087AA2C-3333-4D70-A157-12959028AC8D}" type="parTrans" cxnId="{F91C0C3E-2F7E-4C02-8935-FC7F39AF507E}">
      <dgm:prSet/>
      <dgm:spPr/>
      <dgm:t>
        <a:bodyPr/>
        <a:lstStyle/>
        <a:p>
          <a:endParaRPr lang="en-US"/>
        </a:p>
      </dgm:t>
    </dgm:pt>
    <dgm:pt modelId="{201C7812-8405-4E4B-9DA1-5F52136AB9EC}" type="sibTrans" cxnId="{F91C0C3E-2F7E-4C02-8935-FC7F39AF507E}">
      <dgm:prSet/>
      <dgm:spPr/>
      <dgm:t>
        <a:bodyPr/>
        <a:lstStyle/>
        <a:p>
          <a:endParaRPr lang="en-US"/>
        </a:p>
      </dgm:t>
    </dgm:pt>
    <dgm:pt modelId="{C18346D3-DA83-4467-BB0F-BC2D1B6B05CA}">
      <dgm:prSet phldrT="[Text]" custT="1"/>
      <dgm:spPr>
        <a:solidFill>
          <a:schemeClr val="accent3">
            <a:lumMod val="40000"/>
            <a:lumOff val="60000"/>
            <a:alpha val="90000"/>
          </a:schemeClr>
        </a:solidFill>
        <a:ln>
          <a:solidFill>
            <a:schemeClr val="accent3">
              <a:lumMod val="75000"/>
              <a:alpha val="90000"/>
            </a:schemeClr>
          </a:solidFill>
        </a:ln>
      </dgm:spPr>
      <dgm:t>
        <a:bodyPr/>
        <a:lstStyle/>
        <a:p>
          <a:endParaRPr lang="en-US" sz="2700" dirty="0"/>
        </a:p>
      </dgm:t>
    </dgm:pt>
    <dgm:pt modelId="{2B4D529B-C47F-482B-808A-ED2B94BA74D9}" type="parTrans" cxnId="{E21BECC6-92C0-4A6F-AD68-2051D71253A5}">
      <dgm:prSet/>
      <dgm:spPr/>
      <dgm:t>
        <a:bodyPr/>
        <a:lstStyle/>
        <a:p>
          <a:endParaRPr lang="en-US"/>
        </a:p>
      </dgm:t>
    </dgm:pt>
    <dgm:pt modelId="{44BB567D-6A2C-485D-828D-FDB273A6CEA6}" type="sibTrans" cxnId="{E21BECC6-92C0-4A6F-AD68-2051D71253A5}">
      <dgm:prSet/>
      <dgm:spPr/>
      <dgm:t>
        <a:bodyPr/>
        <a:lstStyle/>
        <a:p>
          <a:endParaRPr lang="en-US"/>
        </a:p>
      </dgm:t>
    </dgm:pt>
    <dgm:pt modelId="{1DCFFD22-5AA1-414B-9F9A-F769AA071F27}">
      <dgm:prSet phldrT="[Text]" custT="1"/>
      <dgm:spPr>
        <a:ln>
          <a:solidFill>
            <a:schemeClr val="accent1">
              <a:lumMod val="75000"/>
              <a:alpha val="90000"/>
            </a:schemeClr>
          </a:solidFill>
        </a:ln>
      </dgm:spPr>
      <dgm:t>
        <a:bodyPr/>
        <a:lstStyle/>
        <a:p>
          <a:r>
            <a:rPr lang="en-US" sz="2400" i="1" dirty="0"/>
            <a:t>Ability to FINE, same as MGL c149§6.</a:t>
          </a:r>
        </a:p>
      </dgm:t>
    </dgm:pt>
    <dgm:pt modelId="{7A724476-6419-433E-8066-62D180A5E4DC}" type="parTrans" cxnId="{E164A741-C523-4BEB-86D1-F3F997D7D040}">
      <dgm:prSet/>
      <dgm:spPr/>
      <dgm:t>
        <a:bodyPr/>
        <a:lstStyle/>
        <a:p>
          <a:endParaRPr lang="en-US"/>
        </a:p>
      </dgm:t>
    </dgm:pt>
    <dgm:pt modelId="{6EDF3CE9-3D7C-4BB4-AF85-C523594E8D94}" type="sibTrans" cxnId="{E164A741-C523-4BEB-86D1-F3F997D7D040}">
      <dgm:prSet/>
      <dgm:spPr/>
      <dgm:t>
        <a:bodyPr/>
        <a:lstStyle/>
        <a:p>
          <a:endParaRPr lang="en-US"/>
        </a:p>
      </dgm:t>
    </dgm:pt>
    <dgm:pt modelId="{9F050325-E982-4609-9458-F446EB7F620C}">
      <dgm:prSet phldrT="[Text]" custT="1"/>
      <dgm:spPr>
        <a:ln>
          <a:solidFill>
            <a:schemeClr val="accent1">
              <a:lumMod val="75000"/>
              <a:alpha val="90000"/>
            </a:schemeClr>
          </a:solidFill>
        </a:ln>
      </dgm:spPr>
      <dgm:t>
        <a:bodyPr/>
        <a:lstStyle/>
        <a:p>
          <a:endParaRPr lang="en-US" sz="2400" i="1" dirty="0"/>
        </a:p>
      </dgm:t>
    </dgm:pt>
    <dgm:pt modelId="{07AEA90D-40FA-4E68-911D-3BD969C854EC}" type="parTrans" cxnId="{3AC761FE-D7B7-48FD-AB6E-CD0C1061979F}">
      <dgm:prSet/>
      <dgm:spPr/>
      <dgm:t>
        <a:bodyPr/>
        <a:lstStyle/>
        <a:p>
          <a:endParaRPr lang="en-US"/>
        </a:p>
      </dgm:t>
    </dgm:pt>
    <dgm:pt modelId="{57618F5F-FC14-40C3-A3B1-B0C6FFEF9D1F}" type="sibTrans" cxnId="{3AC761FE-D7B7-48FD-AB6E-CD0C1061979F}">
      <dgm:prSet/>
      <dgm:spPr/>
      <dgm:t>
        <a:bodyPr/>
        <a:lstStyle/>
        <a:p>
          <a:endParaRPr lang="en-US"/>
        </a:p>
      </dgm:t>
    </dgm:pt>
    <dgm:pt modelId="{A6742263-EB20-4681-AF5C-ACFE58C3888A}" type="pres">
      <dgm:prSet presAssocID="{C813BBDD-2755-40B6-80F1-B0A9F218AE4D}" presName="Name0" presStyleCnt="0">
        <dgm:presLayoutVars>
          <dgm:dir/>
          <dgm:animLvl val="lvl"/>
          <dgm:resizeHandles val="exact"/>
        </dgm:presLayoutVars>
      </dgm:prSet>
      <dgm:spPr/>
    </dgm:pt>
    <dgm:pt modelId="{F7A7915C-C440-4424-89EB-471332BF60A6}" type="pres">
      <dgm:prSet presAssocID="{15084C19-ECD4-4A68-BF01-9532C64A24E8}" presName="composite" presStyleCnt="0"/>
      <dgm:spPr/>
    </dgm:pt>
    <dgm:pt modelId="{B8DE35B9-BAF7-4717-8E05-9A92C21803EC}" type="pres">
      <dgm:prSet presAssocID="{15084C19-ECD4-4A68-BF01-9532C64A24E8}" presName="parTx" presStyleLbl="alignNode1" presStyleIdx="0" presStyleCnt="2">
        <dgm:presLayoutVars>
          <dgm:chMax val="0"/>
          <dgm:chPref val="0"/>
          <dgm:bulletEnabled val="1"/>
        </dgm:presLayoutVars>
      </dgm:prSet>
      <dgm:spPr/>
    </dgm:pt>
    <dgm:pt modelId="{2C677356-9938-474F-8BA2-EB849BC892A0}" type="pres">
      <dgm:prSet presAssocID="{15084C19-ECD4-4A68-BF01-9532C64A24E8}" presName="desTx" presStyleLbl="alignAccFollowNode1" presStyleIdx="0" presStyleCnt="2">
        <dgm:presLayoutVars>
          <dgm:bulletEnabled val="1"/>
        </dgm:presLayoutVars>
      </dgm:prSet>
      <dgm:spPr/>
    </dgm:pt>
    <dgm:pt modelId="{8BE81FF2-C830-432D-889F-CB2FDD9C427E}" type="pres">
      <dgm:prSet presAssocID="{EF87CE9F-C46A-4BDB-8663-CDCB3918A6D8}" presName="space" presStyleCnt="0"/>
      <dgm:spPr/>
    </dgm:pt>
    <dgm:pt modelId="{CFC2F093-59E3-41D2-A4EB-E68FBE6218A5}" type="pres">
      <dgm:prSet presAssocID="{29D97323-73AD-40E2-A4B9-97911D7D1083}" presName="composite" presStyleCnt="0"/>
      <dgm:spPr/>
    </dgm:pt>
    <dgm:pt modelId="{FF12DD0F-BC3B-4052-BC0B-877A02ED202C}" type="pres">
      <dgm:prSet presAssocID="{29D97323-73AD-40E2-A4B9-97911D7D1083}" presName="parTx" presStyleLbl="alignNode1" presStyleIdx="1" presStyleCnt="2">
        <dgm:presLayoutVars>
          <dgm:chMax val="0"/>
          <dgm:chPref val="0"/>
          <dgm:bulletEnabled val="1"/>
        </dgm:presLayoutVars>
      </dgm:prSet>
      <dgm:spPr/>
    </dgm:pt>
    <dgm:pt modelId="{53318420-8BAE-4939-9B88-AA8DBE56E152}" type="pres">
      <dgm:prSet presAssocID="{29D97323-73AD-40E2-A4B9-97911D7D1083}" presName="desTx" presStyleLbl="alignAccFollowNode1" presStyleIdx="1" presStyleCnt="2">
        <dgm:presLayoutVars>
          <dgm:bulletEnabled val="1"/>
        </dgm:presLayoutVars>
      </dgm:prSet>
      <dgm:spPr/>
    </dgm:pt>
  </dgm:ptLst>
  <dgm:cxnLst>
    <dgm:cxn modelId="{8D9627DD-F16C-45BC-8469-60808A770230}" type="presOf" srcId="{97DC2025-FE46-4AF5-B9DB-83DDBFE211B5}" destId="{53318420-8BAE-4939-9B88-AA8DBE56E152}" srcOrd="0" destOrd="1" presId="urn:microsoft.com/office/officeart/2005/8/layout/hList1"/>
    <dgm:cxn modelId="{E21BECC6-92C0-4A6F-AD68-2051D71253A5}" srcId="{15084C19-ECD4-4A68-BF01-9532C64A24E8}" destId="{C18346D3-DA83-4467-BB0F-BC2D1B6B05CA}" srcOrd="3" destOrd="0" parTransId="{2B4D529B-C47F-482B-808A-ED2B94BA74D9}" sibTransId="{44BB567D-6A2C-485D-828D-FDB273A6CEA6}"/>
    <dgm:cxn modelId="{FBC4D3BD-409D-4842-8B40-F6E77401A71D}" type="presOf" srcId="{1DCFFD22-5AA1-414B-9F9A-F769AA071F27}" destId="{53318420-8BAE-4939-9B88-AA8DBE56E152}" srcOrd="0" destOrd="4" presId="urn:microsoft.com/office/officeart/2005/8/layout/hList1"/>
    <dgm:cxn modelId="{3AC761FE-D7B7-48FD-AB6E-CD0C1061979F}" srcId="{29D97323-73AD-40E2-A4B9-97911D7D1083}" destId="{9F050325-E982-4609-9458-F446EB7F620C}" srcOrd="3" destOrd="0" parTransId="{07AEA90D-40FA-4E68-911D-3BD969C854EC}" sibTransId="{57618F5F-FC14-40C3-A3B1-B0C6FFEF9D1F}"/>
    <dgm:cxn modelId="{D19F5965-E74B-4DA9-8FB4-7BFDA9B4632A}" type="presOf" srcId="{15084C19-ECD4-4A68-BF01-9532C64A24E8}" destId="{B8DE35B9-BAF7-4717-8E05-9A92C21803EC}" srcOrd="0" destOrd="0" presId="urn:microsoft.com/office/officeart/2005/8/layout/hList1"/>
    <dgm:cxn modelId="{EAB76ECC-8419-493F-B736-E31F303BCDDF}" srcId="{15084C19-ECD4-4A68-BF01-9532C64A24E8}" destId="{44CA17BA-8B0B-422B-8960-F4E13CA30131}" srcOrd="2" destOrd="0" parTransId="{E87B4034-DBE4-4853-BE0C-85790644DA77}" sibTransId="{C8B5D7FF-ED91-4238-8B3E-7B46BE330F84}"/>
    <dgm:cxn modelId="{4A173E47-42D6-4474-B2F8-178D08E193AD}" srcId="{15084C19-ECD4-4A68-BF01-9532C64A24E8}" destId="{307E22F0-FEF4-4788-B49D-DF8727D183EC}" srcOrd="0" destOrd="0" parTransId="{11DC265B-9873-4383-9162-B548CF48C80F}" sibTransId="{EDF07CDC-6F8C-47CE-90BF-FD38548BA17D}"/>
    <dgm:cxn modelId="{F6CFE2B4-D41A-485E-B158-B5FB08CEB0E6}" type="presOf" srcId="{29D97323-73AD-40E2-A4B9-97911D7D1083}" destId="{FF12DD0F-BC3B-4052-BC0B-877A02ED202C}" srcOrd="0" destOrd="0" presId="urn:microsoft.com/office/officeart/2005/8/layout/hList1"/>
    <dgm:cxn modelId="{F91C0C3E-2F7E-4C02-8935-FC7F39AF507E}" srcId="{15084C19-ECD4-4A68-BF01-9532C64A24E8}" destId="{1326B693-3971-4BC3-966B-FBFCFA68B584}" srcOrd="4" destOrd="0" parTransId="{5087AA2C-3333-4D70-A157-12959028AC8D}" sibTransId="{201C7812-8405-4E4B-9DA1-5F52136AB9EC}"/>
    <dgm:cxn modelId="{E164A741-C523-4BEB-86D1-F3F997D7D040}" srcId="{29D97323-73AD-40E2-A4B9-97911D7D1083}" destId="{1DCFFD22-5AA1-414B-9F9A-F769AA071F27}" srcOrd="4" destOrd="0" parTransId="{7A724476-6419-433E-8066-62D180A5E4DC}" sibTransId="{6EDF3CE9-3D7C-4BB4-AF85-C523594E8D94}"/>
    <dgm:cxn modelId="{9501E744-477D-452C-A123-9FBB35B1E0FE}" srcId="{29D97323-73AD-40E2-A4B9-97911D7D1083}" destId="{68D1E23F-9B01-4ADE-9601-55D879B0E3D0}" srcOrd="0" destOrd="0" parTransId="{C1354A72-51E0-405F-AD6C-0AE69FC92AE6}" sibTransId="{4A09ECE9-8310-45FB-8BBB-51C06FC4360C}"/>
    <dgm:cxn modelId="{05A809FF-8921-4255-B017-4A87752D6125}" type="presOf" srcId="{B833C6B7-C4AE-4683-818F-141E9A1FB770}" destId="{2C677356-9938-474F-8BA2-EB849BC892A0}" srcOrd="0" destOrd="1" presId="urn:microsoft.com/office/officeart/2005/8/layout/hList1"/>
    <dgm:cxn modelId="{A9D24941-18C3-4560-A919-A89329BA11D9}" type="presOf" srcId="{C18346D3-DA83-4467-BB0F-BC2D1B6B05CA}" destId="{2C677356-9938-474F-8BA2-EB849BC892A0}" srcOrd="0" destOrd="3" presId="urn:microsoft.com/office/officeart/2005/8/layout/hList1"/>
    <dgm:cxn modelId="{E5639B4E-959F-4717-ADF6-594AC59E7FBE}" type="presOf" srcId="{9F050325-E982-4609-9458-F446EB7F620C}" destId="{53318420-8BAE-4939-9B88-AA8DBE56E152}" srcOrd="0" destOrd="3" presId="urn:microsoft.com/office/officeart/2005/8/layout/hList1"/>
    <dgm:cxn modelId="{E5B6C07A-AC58-4B53-8216-4078B3522E58}" srcId="{15084C19-ECD4-4A68-BF01-9532C64A24E8}" destId="{B833C6B7-C4AE-4683-818F-141E9A1FB770}" srcOrd="1" destOrd="0" parTransId="{A18BFE8C-37B7-48A4-B89C-022B20E71CBE}" sibTransId="{1771AF9B-0A26-4C4D-AB33-0DA447C206BD}"/>
    <dgm:cxn modelId="{2F743B82-796E-491C-95EB-3DDA329321F1}" type="presOf" srcId="{307E22F0-FEF4-4788-B49D-DF8727D183EC}" destId="{2C677356-9938-474F-8BA2-EB849BC892A0}" srcOrd="0" destOrd="0" presId="urn:microsoft.com/office/officeart/2005/8/layout/hList1"/>
    <dgm:cxn modelId="{3E8F91BA-8114-4727-B9FF-E18638F3832F}" srcId="{C813BBDD-2755-40B6-80F1-B0A9F218AE4D}" destId="{29D97323-73AD-40E2-A4B9-97911D7D1083}" srcOrd="1" destOrd="0" parTransId="{00635FE3-4E08-4F13-BF01-8D495F8FDBCD}" sibTransId="{C7CCD1D3-C007-4CC0-A473-6A80F3BBE278}"/>
    <dgm:cxn modelId="{3FF3F3F8-0A9E-4D71-903B-A3E9F81A44CA}" type="presOf" srcId="{44D89FE2-6D86-485B-B2FD-932640C5ED4F}" destId="{53318420-8BAE-4939-9B88-AA8DBE56E152}" srcOrd="0" destOrd="2" presId="urn:microsoft.com/office/officeart/2005/8/layout/hList1"/>
    <dgm:cxn modelId="{E707AB1C-248E-4AF8-B9C1-F9E81608A12F}" type="presOf" srcId="{1326B693-3971-4BC3-966B-FBFCFA68B584}" destId="{2C677356-9938-474F-8BA2-EB849BC892A0}" srcOrd="0" destOrd="4" presId="urn:microsoft.com/office/officeart/2005/8/layout/hList1"/>
    <dgm:cxn modelId="{5AF57E65-AC9A-4AF5-8E4B-CCEFD444BB04}" srcId="{C813BBDD-2755-40B6-80F1-B0A9F218AE4D}" destId="{15084C19-ECD4-4A68-BF01-9532C64A24E8}" srcOrd="0" destOrd="0" parTransId="{EA0F9E76-F02C-4E14-906D-0FA5DE785E5B}" sibTransId="{EF87CE9F-C46A-4BDB-8663-CDCB3918A6D8}"/>
    <dgm:cxn modelId="{A7A0C72E-2062-429E-8D86-84823CD90778}" type="presOf" srcId="{68D1E23F-9B01-4ADE-9601-55D879B0E3D0}" destId="{53318420-8BAE-4939-9B88-AA8DBE56E152}" srcOrd="0" destOrd="0" presId="urn:microsoft.com/office/officeart/2005/8/layout/hList1"/>
    <dgm:cxn modelId="{7BA8AA7C-00F5-4A44-A072-E75D9DAC1297}" type="presOf" srcId="{C813BBDD-2755-40B6-80F1-B0A9F218AE4D}" destId="{A6742263-EB20-4681-AF5C-ACFE58C3888A}" srcOrd="0" destOrd="0" presId="urn:microsoft.com/office/officeart/2005/8/layout/hList1"/>
    <dgm:cxn modelId="{12530BAA-44B8-42AD-9A4F-BFB6F407FD5E}" srcId="{29D97323-73AD-40E2-A4B9-97911D7D1083}" destId="{44D89FE2-6D86-485B-B2FD-932640C5ED4F}" srcOrd="2" destOrd="0" parTransId="{AB7983BA-A86A-4A31-841F-24E1F063B73B}" sibTransId="{34F4780C-1628-42A4-AF8C-ABFD94AE5762}"/>
    <dgm:cxn modelId="{73769DF2-ACFE-4BB1-B5A5-ECB98BF246C0}" srcId="{29D97323-73AD-40E2-A4B9-97911D7D1083}" destId="{97DC2025-FE46-4AF5-B9DB-83DDBFE211B5}" srcOrd="1" destOrd="0" parTransId="{85D642F1-BFD3-4AC1-95A5-EB517C4927F7}" sibTransId="{C5E9D7FA-0884-478C-853F-1186CBB1217B}"/>
    <dgm:cxn modelId="{79734C8D-7574-4537-AD90-C7644A67B229}" type="presOf" srcId="{44CA17BA-8B0B-422B-8960-F4E13CA30131}" destId="{2C677356-9938-474F-8BA2-EB849BC892A0}" srcOrd="0" destOrd="2" presId="urn:microsoft.com/office/officeart/2005/8/layout/hList1"/>
    <dgm:cxn modelId="{A246A528-D1B2-485F-8C9D-FE8EE347C8A2}" type="presParOf" srcId="{A6742263-EB20-4681-AF5C-ACFE58C3888A}" destId="{F7A7915C-C440-4424-89EB-471332BF60A6}" srcOrd="0" destOrd="0" presId="urn:microsoft.com/office/officeart/2005/8/layout/hList1"/>
    <dgm:cxn modelId="{7067E4D3-A1D5-450F-B0EF-3DC40F7A027A}" type="presParOf" srcId="{F7A7915C-C440-4424-89EB-471332BF60A6}" destId="{B8DE35B9-BAF7-4717-8E05-9A92C21803EC}" srcOrd="0" destOrd="0" presId="urn:microsoft.com/office/officeart/2005/8/layout/hList1"/>
    <dgm:cxn modelId="{279DB656-00F7-4EA6-956B-15A639B88105}" type="presParOf" srcId="{F7A7915C-C440-4424-89EB-471332BF60A6}" destId="{2C677356-9938-474F-8BA2-EB849BC892A0}" srcOrd="1" destOrd="0" presId="urn:microsoft.com/office/officeart/2005/8/layout/hList1"/>
    <dgm:cxn modelId="{08E0AFEC-7405-40A4-A936-2596E06E9D6B}" type="presParOf" srcId="{A6742263-EB20-4681-AF5C-ACFE58C3888A}" destId="{8BE81FF2-C830-432D-889F-CB2FDD9C427E}" srcOrd="1" destOrd="0" presId="urn:microsoft.com/office/officeart/2005/8/layout/hList1"/>
    <dgm:cxn modelId="{D48DC90C-262E-4108-BCDD-C1B2FF0C9336}" type="presParOf" srcId="{A6742263-EB20-4681-AF5C-ACFE58C3888A}" destId="{CFC2F093-59E3-41D2-A4EB-E68FBE6218A5}" srcOrd="2" destOrd="0" presId="urn:microsoft.com/office/officeart/2005/8/layout/hList1"/>
    <dgm:cxn modelId="{5D5F9CC3-1011-4A6C-9114-F3B19A513A49}" type="presParOf" srcId="{CFC2F093-59E3-41D2-A4EB-E68FBE6218A5}" destId="{FF12DD0F-BC3B-4052-BC0B-877A02ED202C}" srcOrd="0" destOrd="0" presId="urn:microsoft.com/office/officeart/2005/8/layout/hList1"/>
    <dgm:cxn modelId="{0DAD2C13-4D4F-4D77-A5A1-CC669D842696}" type="presParOf" srcId="{CFC2F093-59E3-41D2-A4EB-E68FBE6218A5}" destId="{53318420-8BAE-4939-9B88-AA8DBE56E15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E35B9-BAF7-4717-8E05-9A92C21803EC}">
      <dsp:nvSpPr>
        <dsp:cNvPr id="0" name=""/>
        <dsp:cNvSpPr/>
      </dsp:nvSpPr>
      <dsp:spPr>
        <a:xfrm>
          <a:off x="40" y="10336"/>
          <a:ext cx="3845569" cy="1167027"/>
        </a:xfrm>
        <a:prstGeom prst="rect">
          <a:avLst/>
        </a:prstGeom>
        <a:solidFill>
          <a:schemeClr val="accent3">
            <a:lumMod val="60000"/>
            <a:lumOff val="40000"/>
          </a:schemeClr>
        </a:solidFill>
        <a:ln w="55000" cap="flat" cmpd="thickThin"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solidFill>
            </a:rPr>
            <a:t>Remain Under </a:t>
          </a:r>
        </a:p>
        <a:p>
          <a:pPr marL="0" lvl="0" indent="0" algn="ctr" defTabSz="1022350">
            <a:lnSpc>
              <a:spcPct val="90000"/>
            </a:lnSpc>
            <a:spcBef>
              <a:spcPct val="0"/>
            </a:spcBef>
            <a:spcAft>
              <a:spcPct val="35000"/>
            </a:spcAft>
            <a:buNone/>
          </a:pPr>
          <a:r>
            <a:rPr lang="en-US" sz="2300" kern="1200" dirty="0">
              <a:solidFill>
                <a:sysClr val="windowText" lastClr="000000"/>
              </a:solidFill>
            </a:rPr>
            <a:t>MGL c149 §6</a:t>
          </a:r>
          <a:r>
            <a:rPr lang="en-US" sz="2300" kern="1200" dirty="0"/>
            <a:t>	</a:t>
          </a:r>
        </a:p>
      </dsp:txBody>
      <dsp:txXfrm>
        <a:off x="40" y="10336"/>
        <a:ext cx="3845569" cy="1167027"/>
      </dsp:txXfrm>
    </dsp:sp>
    <dsp:sp modelId="{2C677356-9938-474F-8BA2-EB849BC892A0}">
      <dsp:nvSpPr>
        <dsp:cNvPr id="0" name=""/>
        <dsp:cNvSpPr/>
      </dsp:nvSpPr>
      <dsp:spPr>
        <a:xfrm>
          <a:off x="40" y="1177363"/>
          <a:ext cx="3845569" cy="3338263"/>
        </a:xfrm>
        <a:prstGeom prst="rect">
          <a:avLst/>
        </a:prstGeom>
        <a:solidFill>
          <a:schemeClr val="accent3">
            <a:lumMod val="40000"/>
            <a:lumOff val="60000"/>
            <a:alpha val="90000"/>
          </a:schemeClr>
        </a:solidFill>
        <a:ln w="55000" cap="flat" cmpd="thickThin" algn="ctr">
          <a:solidFill>
            <a:schemeClr val="accent3">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City/Town/County</a:t>
          </a:r>
        </a:p>
        <a:p>
          <a:pPr marL="228600" lvl="1" indent="-228600" algn="l" defTabSz="1200150">
            <a:lnSpc>
              <a:spcPct val="90000"/>
            </a:lnSpc>
            <a:spcBef>
              <a:spcPct val="0"/>
            </a:spcBef>
            <a:spcAft>
              <a:spcPct val="15000"/>
            </a:spcAft>
            <a:buChar char="•"/>
          </a:pPr>
          <a:r>
            <a:rPr lang="en-US" sz="2700" kern="1200" dirty="0"/>
            <a:t>Authorities</a:t>
          </a:r>
        </a:p>
        <a:p>
          <a:pPr marL="228600" lvl="1" indent="-228600" algn="l" defTabSz="1066800">
            <a:lnSpc>
              <a:spcPct val="90000"/>
            </a:lnSpc>
            <a:spcBef>
              <a:spcPct val="0"/>
            </a:spcBef>
            <a:spcAft>
              <a:spcPct val="15000"/>
            </a:spcAft>
            <a:buChar char="•"/>
          </a:pPr>
          <a:r>
            <a:rPr lang="en-US" sz="2400" i="1" kern="1200" dirty="0"/>
            <a:t>Old:  Before 1970</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i="1" kern="1200" dirty="0"/>
            <a:t>Has ability to FINE!</a:t>
          </a:r>
        </a:p>
      </dsp:txBody>
      <dsp:txXfrm>
        <a:off x="40" y="1177363"/>
        <a:ext cx="3845569" cy="3338263"/>
      </dsp:txXfrm>
    </dsp:sp>
    <dsp:sp modelId="{FF12DD0F-BC3B-4052-BC0B-877A02ED202C}">
      <dsp:nvSpPr>
        <dsp:cNvPr id="0" name=""/>
        <dsp:cNvSpPr/>
      </dsp:nvSpPr>
      <dsp:spPr>
        <a:xfrm>
          <a:off x="4383989" y="10336"/>
          <a:ext cx="3845569" cy="1167027"/>
        </a:xfrm>
        <a:prstGeom prst="rect">
          <a:avLst/>
        </a:prstGeom>
        <a:solidFill>
          <a:schemeClr val="accent1">
            <a:hueOff val="0"/>
            <a:satOff val="0"/>
            <a:lumOff val="0"/>
            <a:alphaOff val="0"/>
          </a:schemeClr>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solidFill>
            </a:rPr>
            <a:t>New Law – </a:t>
          </a:r>
        </a:p>
        <a:p>
          <a:pPr marL="0" lvl="0" indent="0" algn="ctr" defTabSz="1022350">
            <a:lnSpc>
              <a:spcPct val="90000"/>
            </a:lnSpc>
            <a:spcBef>
              <a:spcPct val="0"/>
            </a:spcBef>
            <a:spcAft>
              <a:spcPct val="35000"/>
            </a:spcAft>
            <a:buNone/>
          </a:pPr>
          <a:r>
            <a:rPr lang="en-US" sz="2300" kern="1200" dirty="0">
              <a:solidFill>
                <a:sysClr val="windowText" lastClr="000000"/>
              </a:solidFill>
            </a:rPr>
            <a:t>MGL c149 §6-1/2</a:t>
          </a:r>
        </a:p>
      </dsp:txBody>
      <dsp:txXfrm>
        <a:off x="4383989" y="10336"/>
        <a:ext cx="3845569" cy="1167027"/>
      </dsp:txXfrm>
    </dsp:sp>
    <dsp:sp modelId="{53318420-8BAE-4939-9B88-AA8DBE56E152}">
      <dsp:nvSpPr>
        <dsp:cNvPr id="0" name=""/>
        <dsp:cNvSpPr/>
      </dsp:nvSpPr>
      <dsp:spPr>
        <a:xfrm>
          <a:off x="4383989" y="1177363"/>
          <a:ext cx="3845569" cy="3338263"/>
        </a:xfrm>
        <a:prstGeom prst="rect">
          <a:avLst/>
        </a:prstGeom>
        <a:solidFill>
          <a:schemeClr val="accent1">
            <a:alpha val="90000"/>
            <a:tint val="40000"/>
            <a:hueOff val="0"/>
            <a:satOff val="0"/>
            <a:lumOff val="0"/>
            <a:alphaOff val="0"/>
          </a:schemeClr>
        </a:solidFill>
        <a:ln w="55000" cap="flat" cmpd="thickThin"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Executive Branch</a:t>
          </a:r>
        </a:p>
        <a:p>
          <a:pPr marL="228600" lvl="1" indent="-228600" algn="l" defTabSz="1200150">
            <a:lnSpc>
              <a:spcPct val="90000"/>
            </a:lnSpc>
            <a:spcBef>
              <a:spcPct val="0"/>
            </a:spcBef>
            <a:spcAft>
              <a:spcPct val="15000"/>
            </a:spcAft>
            <a:buChar char="•"/>
          </a:pPr>
          <a:endParaRPr lang="en-US" sz="2700" kern="1200" dirty="0"/>
        </a:p>
        <a:p>
          <a:pPr marL="228600" lvl="1" indent="-228600" algn="l" defTabSz="1066800">
            <a:lnSpc>
              <a:spcPct val="90000"/>
            </a:lnSpc>
            <a:spcBef>
              <a:spcPct val="0"/>
            </a:spcBef>
            <a:spcAft>
              <a:spcPct val="15000"/>
            </a:spcAft>
            <a:buChar char="•"/>
          </a:pPr>
          <a:r>
            <a:rPr lang="en-US" sz="2400" i="1" kern="1200" dirty="0"/>
            <a:t>New:  March 25, 2015</a:t>
          </a:r>
        </a:p>
        <a:p>
          <a:pPr marL="228600" lvl="1" indent="-228600" algn="l" defTabSz="1066800">
            <a:lnSpc>
              <a:spcPct val="90000"/>
            </a:lnSpc>
            <a:spcBef>
              <a:spcPct val="0"/>
            </a:spcBef>
            <a:spcAft>
              <a:spcPct val="15000"/>
            </a:spcAft>
            <a:buChar char="•"/>
          </a:pPr>
          <a:endParaRPr lang="en-US" sz="2400" i="1" kern="1200" dirty="0"/>
        </a:p>
        <a:p>
          <a:pPr marL="228600" lvl="1" indent="-228600" algn="l" defTabSz="1066800">
            <a:lnSpc>
              <a:spcPct val="90000"/>
            </a:lnSpc>
            <a:spcBef>
              <a:spcPct val="0"/>
            </a:spcBef>
            <a:spcAft>
              <a:spcPct val="15000"/>
            </a:spcAft>
            <a:buChar char="•"/>
          </a:pPr>
          <a:r>
            <a:rPr lang="en-US" sz="2400" i="1" kern="1200" dirty="0"/>
            <a:t>Ability to FINE, same as MGL c149§6.</a:t>
          </a:r>
        </a:p>
      </dsp:txBody>
      <dsp:txXfrm>
        <a:off x="4383989" y="1177363"/>
        <a:ext cx="3845569" cy="333826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cs typeface="Arial" charset="0"/>
              </a:defRPr>
            </a:lvl1pPr>
          </a:lstStyle>
          <a:p>
            <a:pPr>
              <a:defRPr/>
            </a:pPr>
            <a:r>
              <a:rPr lang="en-US" dirty="0"/>
              <a:t>Massachusetts Department of Labor Standards</a:t>
            </a: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cs typeface="Arial" charset="0"/>
              </a:defRPr>
            </a:lvl1pPr>
          </a:lstStyle>
          <a:p>
            <a:pPr>
              <a:defRPr/>
            </a:pPr>
            <a:fld id="{FD66E62B-CBA9-4623-899C-C4A3EB933C81}" type="datetimeFigureOut">
              <a:rPr lang="en-US"/>
              <a:pPr>
                <a:defRPr/>
              </a:pPr>
              <a:t>11/17/2016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cs typeface="Arial" charset="0"/>
              </a:defRPr>
            </a:lvl1pPr>
          </a:lstStyle>
          <a:p>
            <a:pPr>
              <a:defRPr/>
            </a:pPr>
            <a:r>
              <a:rPr lang="en-US" dirty="0"/>
              <a:t>www.mass.gov/dols/wshp </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cs typeface="Arial" charset="0"/>
              </a:defRPr>
            </a:lvl1pPr>
          </a:lstStyle>
          <a:p>
            <a:pPr>
              <a:defRPr/>
            </a:pPr>
            <a:fld id="{F991847C-792E-4AE8-96F9-C02797986B7B}" type="slidenum">
              <a:rPr lang="en-US"/>
              <a:pPr>
                <a:defRPr/>
              </a:pPr>
              <a:t>‹#›</a:t>
            </a:fld>
            <a:endParaRPr lang="en-US" dirty="0"/>
          </a:p>
        </p:txBody>
      </p:sp>
    </p:spTree>
    <p:extLst>
      <p:ext uri="{BB962C8B-B14F-4D97-AF65-F5344CB8AC3E}">
        <p14:creationId xmlns:p14="http://schemas.microsoft.com/office/powerpoint/2010/main" val="35231839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solidFill>
                  <a:schemeClr val="tx1"/>
                </a:solidFill>
                <a:latin typeface="Calibri" pitchFamily="34" charset="0"/>
                <a:cs typeface="Arial" charset="0"/>
              </a:defRPr>
            </a:lvl1pPr>
          </a:lstStyle>
          <a:p>
            <a:pPr>
              <a:defRPr/>
            </a:pPr>
            <a:r>
              <a:rPr lang="en-US" dirty="0"/>
              <a:t>Massachusetts Department of Labor Standards</a:t>
            </a:r>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solidFill>
                  <a:schemeClr val="tx1"/>
                </a:solidFill>
                <a:latin typeface="Calibri" pitchFamily="34" charset="0"/>
                <a:cs typeface="Arial" charset="0"/>
              </a:defRPr>
            </a:lvl1pPr>
          </a:lstStyle>
          <a:p>
            <a:pPr>
              <a:defRPr/>
            </a:pPr>
            <a:fld id="{E65C284B-EB87-4BFC-8125-1EDFFC54903A}" type="datetimeFigureOut">
              <a:rPr lang="en-US"/>
              <a:pPr>
                <a:defRPr/>
              </a:pPr>
              <a:t>11/17/2016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solidFill>
                  <a:schemeClr val="tx1"/>
                </a:solidFill>
                <a:latin typeface="Calibri" pitchFamily="34" charset="0"/>
                <a:cs typeface="Arial" charset="0"/>
              </a:defRPr>
            </a:lvl1pPr>
          </a:lstStyle>
          <a:p>
            <a:pPr>
              <a:defRPr/>
            </a:pPr>
            <a:r>
              <a:rPr lang="en-US" dirty="0"/>
              <a:t>www.mass.gov/dols/wshp </a:t>
            </a:r>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solidFill>
                  <a:schemeClr val="tx1"/>
                </a:solidFill>
                <a:latin typeface="Calibri" pitchFamily="34" charset="0"/>
                <a:cs typeface="Arial" charset="0"/>
              </a:defRPr>
            </a:lvl1pPr>
          </a:lstStyle>
          <a:p>
            <a:pPr>
              <a:defRPr/>
            </a:pPr>
            <a:fld id="{7D5C96CF-7D75-460E-A528-E61DD1D1B3D1}" type="slidenum">
              <a:rPr lang="en-US"/>
              <a:pPr>
                <a:defRPr/>
              </a:pPr>
              <a:t>‹#›</a:t>
            </a:fld>
            <a:endParaRPr lang="en-US" dirty="0"/>
          </a:p>
        </p:txBody>
      </p:sp>
    </p:spTree>
    <p:extLst>
      <p:ext uri="{BB962C8B-B14F-4D97-AF65-F5344CB8AC3E}">
        <p14:creationId xmlns:p14="http://schemas.microsoft.com/office/powerpoint/2010/main" val="144812014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DLS priority is similar to the priority listed in the OSHA Field Operations Manual. </a:t>
            </a:r>
          </a:p>
          <a:p>
            <a:endParaRPr lang="en-US" altLang="en-US" dirty="0"/>
          </a:p>
          <a:p>
            <a:r>
              <a:rPr lang="en-US" altLang="en-US" u="sng" dirty="0"/>
              <a:t>First priority is Imminent Danger</a:t>
            </a:r>
            <a:r>
              <a:rPr lang="en-US" altLang="en-US" dirty="0"/>
              <a:t>. </a:t>
            </a:r>
            <a:r>
              <a:rPr lang="en-US" altLang="en-US" b="1" dirty="0">
                <a:solidFill>
                  <a:srgbClr val="FF0000"/>
                </a:solidFill>
              </a:rPr>
              <a:t>Imminent</a:t>
            </a:r>
            <a:r>
              <a:rPr lang="en-US" altLang="en-US" dirty="0"/>
              <a:t> means that there is a condition which could cause death or serious physical harm immediately. </a:t>
            </a:r>
          </a:p>
          <a:p>
            <a:r>
              <a:rPr lang="en-US" altLang="en-US" dirty="0"/>
              <a:t>Examples include trench cave-in, falling out of an aerial lift bucket truck, getting hit by vehicle traffic, falling off a roof. </a:t>
            </a:r>
          </a:p>
          <a:p>
            <a:endParaRPr lang="en-US" altLang="en-US" dirty="0"/>
          </a:p>
          <a:p>
            <a:r>
              <a:rPr lang="en-US" altLang="en-US" u="sng" dirty="0"/>
              <a:t>Second priority </a:t>
            </a:r>
            <a:r>
              <a:rPr lang="en-US" altLang="en-US" dirty="0"/>
              <a:t>is a work-related injury that caused a fatality or hospitalization. DLS will investigate all work-related events which required EMS response or medical treatment at a hospital.  Examples include amputation; electric shock; burn.</a:t>
            </a:r>
          </a:p>
          <a:p>
            <a:endParaRPr lang="en-US" altLang="en-US" dirty="0"/>
          </a:p>
          <a:p>
            <a:r>
              <a:rPr lang="en-US" altLang="en-US" u="sng" dirty="0"/>
              <a:t>Third priority is Complaints and Referrals</a:t>
            </a:r>
            <a:r>
              <a:rPr lang="en-US" altLang="en-US" dirty="0"/>
              <a:t>.  </a:t>
            </a:r>
          </a:p>
          <a:p>
            <a:r>
              <a:rPr lang="en-US" altLang="en-US" dirty="0"/>
              <a:t>  Complaints can be filed by employees or union representatives. </a:t>
            </a:r>
          </a:p>
          <a:p>
            <a:r>
              <a:rPr lang="en-US" altLang="en-US" dirty="0"/>
              <a:t>  A Referral can be made by other state agencies (Public Health; Public Safety) or  OSHA.</a:t>
            </a:r>
          </a:p>
          <a:p>
            <a:endParaRPr lang="en-US" altLang="en-US" dirty="0"/>
          </a:p>
          <a:p>
            <a:r>
              <a:rPr lang="en-US" altLang="en-US" dirty="0"/>
              <a:t> Note that all complaints are not created equal. DLS will prioritize complaints according to risk of injury. Therefore a complaint about unsafe machinery will  be higher priority than a complaint about lighting. </a:t>
            </a:r>
          </a:p>
          <a:p>
            <a:endParaRPr lang="en-US" altLang="en-US" dirty="0"/>
          </a:p>
          <a:p>
            <a:r>
              <a:rPr lang="en-US" altLang="en-US" dirty="0"/>
              <a:t>4. </a:t>
            </a:r>
            <a:r>
              <a:rPr lang="en-US" altLang="en-US" u="sng" dirty="0"/>
              <a:t>Programmed Schedule</a:t>
            </a:r>
            <a:r>
              <a:rPr lang="en-US" altLang="en-US" dirty="0"/>
              <a:t>.  Each year DLS will develop a list of prospective inspection sites, based on risk of injury at those sites. For example, the goal would be to inspect a certain number of healthcare sites per year, transportation sites per year, facilities maintenance per year, etc.</a:t>
            </a:r>
          </a:p>
          <a:p>
            <a:endParaRPr lang="en-US" altLang="en-US" dirty="0"/>
          </a:p>
          <a:p>
            <a:endParaRPr lang="en-US" altLang="en-US" dirty="0"/>
          </a:p>
        </p:txBody>
      </p:sp>
      <p:sp>
        <p:nvSpPr>
          <p:cNvPr id="1054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dirty="0"/>
              <a:t>Massachusetts Department of Labor Standards</a:t>
            </a:r>
          </a:p>
        </p:txBody>
      </p:sp>
      <p:sp>
        <p:nvSpPr>
          <p:cNvPr id="1054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5A06F37-D642-4155-BD86-81C59F5BE4D9}" type="datetime1">
              <a:rPr lang="en-US" altLang="en-US" smtClean="0"/>
              <a:pPr eaLnBrk="1" hangingPunct="1">
                <a:spcBef>
                  <a:spcPct val="0"/>
                </a:spcBef>
              </a:pPr>
              <a:t>11/17/2016</a:t>
            </a:fld>
            <a:endParaRPr lang="en-US" altLang="en-US" dirty="0"/>
          </a:p>
        </p:txBody>
      </p:sp>
      <p:sp>
        <p:nvSpPr>
          <p:cNvPr id="10547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dirty="0"/>
              <a:t>www.mass.gov/dols/wshp </a:t>
            </a:r>
          </a:p>
        </p:txBody>
      </p:sp>
      <p:sp>
        <p:nvSpPr>
          <p:cNvPr id="10547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1DB4F90-0FEC-421B-86F0-C9EA2738C593}" type="slidenum">
              <a:rPr lang="en-US" altLang="en-US" smtClean="0"/>
              <a:pPr eaLnBrk="1" hangingPunct="1">
                <a:spcBef>
                  <a:spcPct val="0"/>
                </a:spcBef>
              </a:pPr>
              <a:t>8</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NOTES:</a:t>
            </a:r>
          </a:p>
          <a:p>
            <a:r>
              <a:rPr lang="en-US" altLang="en-US" dirty="0"/>
              <a:t>DLS policy matches the same approach taken in New Jersey, and Connecticut. State agencies are given a chance to correct the violation before a due date. If the problem is fixed, there is no fine or penalty.   If the agency can make progress on correction, but needs more time, an Extension can be requested.  This is because the primary goal is to prevent work-related injuries, not collect fines. </a:t>
            </a:r>
          </a:p>
          <a:p>
            <a:endParaRPr lang="en-US" altLang="en-US" dirty="0"/>
          </a:p>
          <a:p>
            <a:r>
              <a:rPr lang="en-US" altLang="en-US" dirty="0"/>
              <a:t>The Written Warning issued by DLS will include a description of the hazardous condition, reference the OSHA standard that requires correction, and give a suggested strategy for the agency to correct the condition.  An agency may develop their own strategy – this is fine as long as the condition is fixed.  </a:t>
            </a:r>
          </a:p>
        </p:txBody>
      </p:sp>
      <p:sp>
        <p:nvSpPr>
          <p:cNvPr id="1095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dirty="0"/>
              <a:t>Massachusetts Department of Labor Standards</a:t>
            </a:r>
          </a:p>
        </p:txBody>
      </p:sp>
      <p:sp>
        <p:nvSpPr>
          <p:cNvPr id="1095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81CE9AC-996E-4101-81F1-43F9262A2E2E}" type="datetime1">
              <a:rPr lang="en-US" altLang="en-US" smtClean="0"/>
              <a:pPr eaLnBrk="1" hangingPunct="1">
                <a:spcBef>
                  <a:spcPct val="0"/>
                </a:spcBef>
              </a:pPr>
              <a:t>11/17/2016</a:t>
            </a:fld>
            <a:endParaRPr lang="en-US" altLang="en-US" dirty="0"/>
          </a:p>
        </p:txBody>
      </p:sp>
      <p:sp>
        <p:nvSpPr>
          <p:cNvPr id="10957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dirty="0"/>
              <a:t>www.mass.gov/dols/wshp </a:t>
            </a:r>
          </a:p>
        </p:txBody>
      </p:sp>
      <p:sp>
        <p:nvSpPr>
          <p:cNvPr id="10957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51CEB9E-7DBD-4B32-89B5-335EE8D98BB1}" type="slidenum">
              <a:rPr lang="en-US" altLang="en-US" smtClean="0"/>
              <a:pPr eaLnBrk="1" hangingPunct="1">
                <a:spcBef>
                  <a:spcPct val="0"/>
                </a:spcBef>
              </a:pPr>
              <a:t>10</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Middle school, kitchen floor</a:t>
            </a:r>
          </a:p>
        </p:txBody>
      </p:sp>
      <p:sp>
        <p:nvSpPr>
          <p:cNvPr id="4" name="Header Placeholder 3"/>
          <p:cNvSpPr>
            <a:spLocks noGrp="1"/>
          </p:cNvSpPr>
          <p:nvPr>
            <p:ph type="hdr" sz="quarter" idx="10"/>
          </p:nvPr>
        </p:nvSpPr>
        <p:spPr/>
        <p:txBody>
          <a:bodyPr/>
          <a:lstStyle/>
          <a:p>
            <a:pPr>
              <a:defRPr/>
            </a:pPr>
            <a:r>
              <a:rPr lang="en-US" dirty="0"/>
              <a:t>Massachusetts Department of Labor Standards</a:t>
            </a:r>
          </a:p>
        </p:txBody>
      </p:sp>
      <p:sp>
        <p:nvSpPr>
          <p:cNvPr id="5" name="Date Placeholder 4"/>
          <p:cNvSpPr>
            <a:spLocks noGrp="1"/>
          </p:cNvSpPr>
          <p:nvPr>
            <p:ph type="dt" idx="11"/>
          </p:nvPr>
        </p:nvSpPr>
        <p:spPr/>
        <p:txBody>
          <a:bodyPr/>
          <a:lstStyle/>
          <a:p>
            <a:pPr>
              <a:defRPr/>
            </a:pPr>
            <a:fld id="{444D671D-4925-4D28-829C-E8EBC7DFD126}" type="datetime1">
              <a:rPr lang="en-US" smtClean="0"/>
              <a:t>11/17/2016</a:t>
            </a:fld>
            <a:endParaRPr lang="en-US" dirty="0"/>
          </a:p>
        </p:txBody>
      </p:sp>
      <p:sp>
        <p:nvSpPr>
          <p:cNvPr id="6" name="Footer Placeholder 5"/>
          <p:cNvSpPr>
            <a:spLocks noGrp="1"/>
          </p:cNvSpPr>
          <p:nvPr>
            <p:ph type="ftr" sz="quarter" idx="12"/>
          </p:nvPr>
        </p:nvSpPr>
        <p:spPr/>
        <p:txBody>
          <a:bodyPr/>
          <a:lstStyle/>
          <a:p>
            <a:pPr>
              <a:defRPr/>
            </a:pPr>
            <a:r>
              <a:rPr lang="en-US" dirty="0"/>
              <a:t>www.mass.gov/dols/wshp </a:t>
            </a:r>
          </a:p>
        </p:txBody>
      </p:sp>
      <p:sp>
        <p:nvSpPr>
          <p:cNvPr id="7" name="Slide Number Placeholder 6"/>
          <p:cNvSpPr>
            <a:spLocks noGrp="1"/>
          </p:cNvSpPr>
          <p:nvPr>
            <p:ph type="sldNum" sz="quarter" idx="13"/>
          </p:nvPr>
        </p:nvSpPr>
        <p:spPr/>
        <p:txBody>
          <a:bodyPr/>
          <a:lstStyle/>
          <a:p>
            <a:pPr>
              <a:defRPr/>
            </a:pPr>
            <a:fld id="{7D5C96CF-7D75-460E-A528-E61DD1D1B3D1}" type="slidenum">
              <a:rPr lang="en-US" smtClean="0"/>
              <a:pPr>
                <a:defRPr/>
              </a:pPr>
              <a:t>12</a:t>
            </a:fld>
            <a:endParaRPr lang="en-US" dirty="0"/>
          </a:p>
        </p:txBody>
      </p:sp>
    </p:spTree>
    <p:extLst>
      <p:ext uri="{BB962C8B-B14F-4D97-AF65-F5344CB8AC3E}">
        <p14:creationId xmlns:p14="http://schemas.microsoft.com/office/powerpoint/2010/main" val="2114717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Middle</a:t>
            </a:r>
            <a:r>
              <a:rPr lang="en-US" baseline="0" dirty="0"/>
              <a:t> school – fractured ribs</a:t>
            </a:r>
            <a:endParaRPr lang="en-US" dirty="0"/>
          </a:p>
        </p:txBody>
      </p:sp>
      <p:sp>
        <p:nvSpPr>
          <p:cNvPr id="4" name="Header Placeholder 3"/>
          <p:cNvSpPr>
            <a:spLocks noGrp="1"/>
          </p:cNvSpPr>
          <p:nvPr>
            <p:ph type="hdr" sz="quarter" idx="10"/>
          </p:nvPr>
        </p:nvSpPr>
        <p:spPr/>
        <p:txBody>
          <a:bodyPr/>
          <a:lstStyle/>
          <a:p>
            <a:pPr>
              <a:defRPr/>
            </a:pPr>
            <a:r>
              <a:rPr lang="en-US" dirty="0"/>
              <a:t>Massachusetts Department of Labor Standards</a:t>
            </a:r>
          </a:p>
        </p:txBody>
      </p:sp>
      <p:sp>
        <p:nvSpPr>
          <p:cNvPr id="5" name="Date Placeholder 4"/>
          <p:cNvSpPr>
            <a:spLocks noGrp="1"/>
          </p:cNvSpPr>
          <p:nvPr>
            <p:ph type="dt" idx="11"/>
          </p:nvPr>
        </p:nvSpPr>
        <p:spPr/>
        <p:txBody>
          <a:bodyPr/>
          <a:lstStyle/>
          <a:p>
            <a:pPr>
              <a:defRPr/>
            </a:pPr>
            <a:fld id="{E814DB41-D36D-4965-B0A0-3C8C1571A65D}" type="datetime1">
              <a:rPr lang="en-US" smtClean="0"/>
              <a:t>11/17/2016</a:t>
            </a:fld>
            <a:endParaRPr lang="en-US" dirty="0"/>
          </a:p>
        </p:txBody>
      </p:sp>
      <p:sp>
        <p:nvSpPr>
          <p:cNvPr id="6" name="Footer Placeholder 5"/>
          <p:cNvSpPr>
            <a:spLocks noGrp="1"/>
          </p:cNvSpPr>
          <p:nvPr>
            <p:ph type="ftr" sz="quarter" idx="12"/>
          </p:nvPr>
        </p:nvSpPr>
        <p:spPr/>
        <p:txBody>
          <a:bodyPr/>
          <a:lstStyle/>
          <a:p>
            <a:pPr>
              <a:defRPr/>
            </a:pPr>
            <a:r>
              <a:rPr lang="en-US" dirty="0"/>
              <a:t>www.mass.gov/dols/wshp </a:t>
            </a:r>
          </a:p>
        </p:txBody>
      </p:sp>
      <p:sp>
        <p:nvSpPr>
          <p:cNvPr id="7" name="Slide Number Placeholder 6"/>
          <p:cNvSpPr>
            <a:spLocks noGrp="1"/>
          </p:cNvSpPr>
          <p:nvPr>
            <p:ph type="sldNum" sz="quarter" idx="13"/>
          </p:nvPr>
        </p:nvSpPr>
        <p:spPr/>
        <p:txBody>
          <a:bodyPr/>
          <a:lstStyle/>
          <a:p>
            <a:pPr>
              <a:defRPr/>
            </a:pPr>
            <a:fld id="{7D5C96CF-7D75-460E-A528-E61DD1D1B3D1}" type="slidenum">
              <a:rPr lang="en-US" smtClean="0"/>
              <a:pPr>
                <a:defRPr/>
              </a:pPr>
              <a:t>14</a:t>
            </a:fld>
            <a:endParaRPr lang="en-US" dirty="0"/>
          </a:p>
        </p:txBody>
      </p:sp>
    </p:spTree>
    <p:extLst>
      <p:ext uri="{BB962C8B-B14F-4D97-AF65-F5344CB8AC3E}">
        <p14:creationId xmlns:p14="http://schemas.microsoft.com/office/powerpoint/2010/main" val="117552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
        <p:nvSpPr>
          <p:cNvPr id="706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r>
              <a:rPr lang="en-US" altLang="en-US" dirty="0">
                <a:solidFill>
                  <a:srgbClr val="000000"/>
                </a:solidFill>
              </a:rPr>
              <a:t>Massachusetts Department of Labor Standards</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fld id="{C3F80919-A817-4521-BA83-CD3F43F059BF}" type="datetime1">
              <a:rPr lang="en-US" altLang="en-US" smtClean="0">
                <a:solidFill>
                  <a:srgbClr val="000000"/>
                </a:solidFill>
              </a:rPr>
              <a:pPr/>
              <a:t>11/17/2016</a:t>
            </a:fld>
            <a:endParaRPr lang="en-US" altLang="en-US" dirty="0">
              <a:solidFill>
                <a:srgbClr val="000000"/>
              </a:solidFill>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r>
              <a:rPr lang="en-US" altLang="en-US" dirty="0">
                <a:solidFill>
                  <a:srgbClr val="000000"/>
                </a:solidFill>
              </a:rPr>
              <a:t>www.mass.gov/dols/wshp </a:t>
            </a:r>
          </a:p>
        </p:txBody>
      </p:sp>
      <p:sp>
        <p:nvSpPr>
          <p:cNvPr id="706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fld id="{C2E2C460-4CFC-4008-9616-CB108E952D73}" type="slidenum">
              <a:rPr lang="en-US" altLang="en-US" smtClean="0">
                <a:solidFill>
                  <a:srgbClr val="000000"/>
                </a:solidFill>
              </a:rPr>
              <a:pPr/>
              <a:t>19</a:t>
            </a:fld>
            <a:endParaRPr lang="en-US" alt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81B4818D-1380-4932-9EE0-7F2896E74474}" type="datetime1">
              <a:rPr lang="en-US"/>
              <a:pPr>
                <a:defRPr/>
              </a:pPr>
              <a:t>11/17/2016</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6" name="Slide Number Placeholder 17"/>
          <p:cNvSpPr>
            <a:spLocks noGrp="1"/>
          </p:cNvSpPr>
          <p:nvPr>
            <p:ph type="sldNum" sz="quarter" idx="12"/>
          </p:nvPr>
        </p:nvSpPr>
        <p:spPr/>
        <p:txBody>
          <a:bodyPr/>
          <a:lstStyle>
            <a:lvl1pPr>
              <a:defRPr/>
            </a:lvl1pPr>
          </a:lstStyle>
          <a:p>
            <a:pPr>
              <a:defRPr/>
            </a:pPr>
            <a:fld id="{C9B96FCF-4D71-4442-9E8D-B5727E3D2ADF}" type="slidenum">
              <a:rPr lang="en-US"/>
              <a:pPr>
                <a:defRPr/>
              </a:pPr>
              <a:t>‹#›</a:t>
            </a:fld>
            <a:endParaRPr lang="en-US" dirty="0"/>
          </a:p>
        </p:txBody>
      </p:sp>
    </p:spTree>
    <p:extLst>
      <p:ext uri="{BB962C8B-B14F-4D97-AF65-F5344CB8AC3E}">
        <p14:creationId xmlns:p14="http://schemas.microsoft.com/office/powerpoint/2010/main" val="11042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A9F7976D-4E31-4A08-A16C-EF4B7A5E8A41}" type="datetime1">
              <a:rPr lang="en-US"/>
              <a:pPr>
                <a:defRPr/>
              </a:pPr>
              <a:t>11/17/2016</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6" name="Slide Number Placeholder 17"/>
          <p:cNvSpPr>
            <a:spLocks noGrp="1"/>
          </p:cNvSpPr>
          <p:nvPr>
            <p:ph type="sldNum" sz="quarter" idx="12"/>
          </p:nvPr>
        </p:nvSpPr>
        <p:spPr/>
        <p:txBody>
          <a:bodyPr/>
          <a:lstStyle>
            <a:lvl1pPr>
              <a:defRPr/>
            </a:lvl1pPr>
          </a:lstStyle>
          <a:p>
            <a:pPr>
              <a:defRPr/>
            </a:pPr>
            <a:fld id="{3C84E1F4-4C1C-43E0-97E8-7B3729DEB221}" type="slidenum">
              <a:rPr lang="en-US"/>
              <a:pPr>
                <a:defRPr/>
              </a:pPr>
              <a:t>‹#›</a:t>
            </a:fld>
            <a:endParaRPr lang="en-US" dirty="0"/>
          </a:p>
        </p:txBody>
      </p:sp>
    </p:spTree>
    <p:extLst>
      <p:ext uri="{BB962C8B-B14F-4D97-AF65-F5344CB8AC3E}">
        <p14:creationId xmlns:p14="http://schemas.microsoft.com/office/powerpoint/2010/main" val="128335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D8A8AD32-73D5-402A-9C71-14207303780E}" type="datetime1">
              <a:rPr lang="en-US"/>
              <a:pPr>
                <a:defRPr/>
              </a:pPr>
              <a:t>11/17/2016</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7" name="Slide Number Placeholder 17"/>
          <p:cNvSpPr>
            <a:spLocks noGrp="1"/>
          </p:cNvSpPr>
          <p:nvPr>
            <p:ph type="sldNum" sz="quarter" idx="12"/>
          </p:nvPr>
        </p:nvSpPr>
        <p:spPr/>
        <p:txBody>
          <a:bodyPr/>
          <a:lstStyle>
            <a:lvl1pPr>
              <a:defRPr/>
            </a:lvl1pPr>
          </a:lstStyle>
          <a:p>
            <a:pPr>
              <a:defRPr/>
            </a:pPr>
            <a:fld id="{5420D08B-8ED1-4D38-B8B6-3F2EB24352CB}" type="slidenum">
              <a:rPr lang="en-US"/>
              <a:pPr>
                <a:defRPr/>
              </a:pPr>
              <a:t>‹#›</a:t>
            </a:fld>
            <a:endParaRPr lang="en-US" dirty="0"/>
          </a:p>
        </p:txBody>
      </p:sp>
    </p:spTree>
    <p:extLst>
      <p:ext uri="{BB962C8B-B14F-4D97-AF65-F5344CB8AC3E}">
        <p14:creationId xmlns:p14="http://schemas.microsoft.com/office/powerpoint/2010/main" val="283373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3F6BAFB3-D9B4-404E-B9D2-D307E30672E6}" type="datetime1">
              <a:rPr lang="en-US"/>
              <a:pPr>
                <a:defRPr/>
              </a:pPr>
              <a:t>11/17/2016</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7" name="Slide Number Placeholder 17"/>
          <p:cNvSpPr>
            <a:spLocks noGrp="1"/>
          </p:cNvSpPr>
          <p:nvPr>
            <p:ph type="sldNum" sz="quarter" idx="12"/>
          </p:nvPr>
        </p:nvSpPr>
        <p:spPr/>
        <p:txBody>
          <a:bodyPr/>
          <a:lstStyle>
            <a:lvl1pPr>
              <a:defRPr/>
            </a:lvl1pPr>
          </a:lstStyle>
          <a:p>
            <a:pPr>
              <a:defRPr/>
            </a:pPr>
            <a:fld id="{8D1EA732-4BDE-44C7-BE6D-E454B951E501}" type="slidenum">
              <a:rPr lang="en-US"/>
              <a:pPr>
                <a:defRPr/>
              </a:pPr>
              <a:t>‹#›</a:t>
            </a:fld>
            <a:endParaRPr lang="en-US" dirty="0"/>
          </a:p>
        </p:txBody>
      </p:sp>
    </p:spTree>
    <p:extLst>
      <p:ext uri="{BB962C8B-B14F-4D97-AF65-F5344CB8AC3E}">
        <p14:creationId xmlns:p14="http://schemas.microsoft.com/office/powerpoint/2010/main" val="894771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5D37A631-C7C8-4788-847A-F1D02E164F56}" type="datetime1">
              <a:rPr lang="en-US"/>
              <a:pPr>
                <a:defRPr/>
              </a:pPr>
              <a:t>11/17/2016</a:t>
            </a:fld>
            <a:endParaRPr lang="en-US" dirty="0"/>
          </a:p>
        </p:txBody>
      </p:sp>
      <p:sp>
        <p:nvSpPr>
          <p:cNvPr id="4" name="Footer Placeholder 21"/>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5" name="Slide Number Placeholder 17"/>
          <p:cNvSpPr>
            <a:spLocks noGrp="1"/>
          </p:cNvSpPr>
          <p:nvPr>
            <p:ph type="sldNum" sz="quarter" idx="12"/>
          </p:nvPr>
        </p:nvSpPr>
        <p:spPr/>
        <p:txBody>
          <a:bodyPr/>
          <a:lstStyle>
            <a:lvl1pPr>
              <a:defRPr/>
            </a:lvl1pPr>
          </a:lstStyle>
          <a:p>
            <a:pPr>
              <a:defRPr/>
            </a:pPr>
            <a:fld id="{E31E4B3B-35F8-43A0-8EDF-B92B4FBAB980}" type="slidenum">
              <a:rPr lang="en-US"/>
              <a:pPr>
                <a:defRPr/>
              </a:pPr>
              <a:t>‹#›</a:t>
            </a:fld>
            <a:endParaRPr lang="en-US" dirty="0"/>
          </a:p>
        </p:txBody>
      </p:sp>
    </p:spTree>
    <p:extLst>
      <p:ext uri="{BB962C8B-B14F-4D97-AF65-F5344CB8AC3E}">
        <p14:creationId xmlns:p14="http://schemas.microsoft.com/office/powerpoint/2010/main" val="2288765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11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195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9"/>
          <p:cNvSpPr>
            <a:spLocks noGrp="1"/>
          </p:cNvSpPr>
          <p:nvPr>
            <p:ph type="dt" sz="half" idx="10"/>
          </p:nvPr>
        </p:nvSpPr>
        <p:spPr/>
        <p:txBody>
          <a:bodyPr/>
          <a:lstStyle>
            <a:lvl1pPr>
              <a:defRPr/>
            </a:lvl1pPr>
          </a:lstStyle>
          <a:p>
            <a:pPr>
              <a:defRPr/>
            </a:pPr>
            <a:fld id="{814EC512-93C9-4A57-8D3A-D2BE3FD0C547}" type="datetime1">
              <a:rPr lang="en-US"/>
              <a:pPr>
                <a:defRPr/>
              </a:pPr>
              <a:t>11/17/2016</a:t>
            </a:fld>
            <a:endParaRPr lang="en-US" dirty="0"/>
          </a:p>
        </p:txBody>
      </p:sp>
      <p:sp>
        <p:nvSpPr>
          <p:cNvPr id="7" name="Footer Placeholder 21"/>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8" name="Slide Number Placeholder 17"/>
          <p:cNvSpPr>
            <a:spLocks noGrp="1"/>
          </p:cNvSpPr>
          <p:nvPr>
            <p:ph type="sldNum" sz="quarter" idx="12"/>
          </p:nvPr>
        </p:nvSpPr>
        <p:spPr/>
        <p:txBody>
          <a:bodyPr/>
          <a:lstStyle>
            <a:lvl1pPr>
              <a:defRPr/>
            </a:lvl1pPr>
          </a:lstStyle>
          <a:p>
            <a:pPr>
              <a:defRPr/>
            </a:pPr>
            <a:fld id="{FA722424-D9FA-4BA4-B9B3-0E74EB1599C5}" type="slidenum">
              <a:rPr lang="en-US"/>
              <a:pPr>
                <a:defRPr/>
              </a:pPr>
              <a:t>‹#›</a:t>
            </a:fld>
            <a:endParaRPr lang="en-US" dirty="0"/>
          </a:p>
        </p:txBody>
      </p:sp>
    </p:spTree>
    <p:extLst>
      <p:ext uri="{BB962C8B-B14F-4D97-AF65-F5344CB8AC3E}">
        <p14:creationId xmlns:p14="http://schemas.microsoft.com/office/powerpoint/2010/main" val="2407879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E1A3633-07A3-44E3-AB45-8FF2A9502A47}" type="datetimeFigureOut">
              <a:rPr lang="en-US"/>
              <a:pPr>
                <a:defRPr/>
              </a:pPr>
              <a:t>11/17/2016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E1E519-BAB2-4339-B7C2-D7F11EDC0259}" type="slidenum">
              <a:rPr lang="en-US"/>
              <a:pPr>
                <a:defRPr/>
              </a:pPr>
              <a:t>‹#›</a:t>
            </a:fld>
            <a:endParaRPr lang="en-US" dirty="0"/>
          </a:p>
        </p:txBody>
      </p:sp>
    </p:spTree>
    <p:extLst>
      <p:ext uri="{BB962C8B-B14F-4D97-AF65-F5344CB8AC3E}">
        <p14:creationId xmlns:p14="http://schemas.microsoft.com/office/powerpoint/2010/main" val="136180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7CA55D36-2DED-4035-AD9D-8315DB94CA83}" type="datetime1">
              <a:rPr lang="en-US"/>
              <a:pPr>
                <a:defRPr/>
              </a:pPr>
              <a:t>11/17/2016</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6" name="Slide Number Placeholder 17"/>
          <p:cNvSpPr>
            <a:spLocks noGrp="1"/>
          </p:cNvSpPr>
          <p:nvPr>
            <p:ph type="sldNum" sz="quarter" idx="12"/>
          </p:nvPr>
        </p:nvSpPr>
        <p:spPr/>
        <p:txBody>
          <a:bodyPr/>
          <a:lstStyle>
            <a:lvl1pPr>
              <a:defRPr/>
            </a:lvl1pPr>
          </a:lstStyle>
          <a:p>
            <a:pPr>
              <a:defRPr/>
            </a:pPr>
            <a:fld id="{70861069-F293-4B6D-8A3E-FFBE28FC3AAE}" type="slidenum">
              <a:rPr lang="en-US"/>
              <a:pPr>
                <a:defRPr/>
              </a:pPr>
              <a:t>‹#›</a:t>
            </a:fld>
            <a:endParaRPr lang="en-US" dirty="0"/>
          </a:p>
        </p:txBody>
      </p:sp>
    </p:spTree>
    <p:extLst>
      <p:ext uri="{BB962C8B-B14F-4D97-AF65-F5344CB8AC3E}">
        <p14:creationId xmlns:p14="http://schemas.microsoft.com/office/powerpoint/2010/main" val="250236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FFFFFF"/>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FFFFFF"/>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solidFill>
                  <a:srgbClr val="000000"/>
                </a:solidFill>
              </a:defRPr>
            </a:lvl1pPr>
            <a:extLst/>
          </a:lstStyle>
          <a:p>
            <a:pPr>
              <a:defRPr/>
            </a:pPr>
            <a:fld id="{C6771783-55D7-45C2-A803-7C689275CD97}" type="datetime1">
              <a:rPr lang="en-US"/>
              <a:pPr>
                <a:defRPr/>
              </a:pPr>
              <a:t>11/17/2016</a:t>
            </a:fld>
            <a:endParaRPr lang="en-US" dirty="0"/>
          </a:p>
        </p:txBody>
      </p:sp>
      <p:sp>
        <p:nvSpPr>
          <p:cNvPr id="7" name="Footer Placeholder 4"/>
          <p:cNvSpPr>
            <a:spLocks noGrp="1"/>
          </p:cNvSpPr>
          <p:nvPr>
            <p:ph type="ftr" sz="quarter" idx="11"/>
          </p:nvPr>
        </p:nvSpPr>
        <p:spPr/>
        <p:txBody>
          <a:bodyPr/>
          <a:lstStyle>
            <a:lvl1pPr>
              <a:defRPr>
                <a:solidFill>
                  <a:srgbClr val="000000"/>
                </a:solidFill>
              </a:defRPr>
            </a:lvl1pPr>
          </a:lstStyle>
          <a:p>
            <a:pPr>
              <a:defRPr/>
            </a:pPr>
            <a:r>
              <a:rPr lang="en-US" dirty="0"/>
              <a:t>Department of Labor Standards  www.mass.gov/dols/wshp</a:t>
            </a:r>
          </a:p>
        </p:txBody>
      </p:sp>
      <p:sp>
        <p:nvSpPr>
          <p:cNvPr id="8" name="Slide Number Placeholder 5"/>
          <p:cNvSpPr>
            <a:spLocks noGrp="1"/>
          </p:cNvSpPr>
          <p:nvPr>
            <p:ph type="sldNum" sz="quarter" idx="12"/>
          </p:nvPr>
        </p:nvSpPr>
        <p:spPr/>
        <p:txBody>
          <a:bodyPr/>
          <a:lstStyle>
            <a:lvl1pPr>
              <a:defRPr>
                <a:solidFill>
                  <a:srgbClr val="000000"/>
                </a:solidFill>
              </a:defRPr>
            </a:lvl1pPr>
            <a:extLst/>
          </a:lstStyle>
          <a:p>
            <a:pPr>
              <a:defRPr/>
            </a:pPr>
            <a:fld id="{8A7CC577-EEC4-4417-A7FB-DC9F448500A8}" type="slidenum">
              <a:rPr lang="en-US"/>
              <a:pPr>
                <a:defRPr/>
              </a:pPr>
              <a:t>‹#›</a:t>
            </a:fld>
            <a:endParaRPr lang="en-US" dirty="0"/>
          </a:p>
        </p:txBody>
      </p:sp>
    </p:spTree>
    <p:extLst>
      <p:ext uri="{BB962C8B-B14F-4D97-AF65-F5344CB8AC3E}">
        <p14:creationId xmlns:p14="http://schemas.microsoft.com/office/powerpoint/2010/main" val="115779570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solidFill>
                  <a:srgbClr val="000000"/>
                </a:solidFill>
              </a:defRPr>
            </a:lvl1pPr>
            <a:extLst/>
          </a:lstStyle>
          <a:p>
            <a:pPr>
              <a:defRPr/>
            </a:pPr>
            <a:fld id="{4D740892-DB2B-4C95-A714-6C7CC6A6FB45}" type="datetime1">
              <a:rPr lang="en-US"/>
              <a:pPr>
                <a:defRPr/>
              </a:pPr>
              <a:t>11/17/2016</a:t>
            </a:fld>
            <a:endParaRPr lang="en-US" dirty="0"/>
          </a:p>
        </p:txBody>
      </p:sp>
      <p:sp>
        <p:nvSpPr>
          <p:cNvPr id="6" name="Footer Placeholder 5"/>
          <p:cNvSpPr>
            <a:spLocks noGrp="1"/>
          </p:cNvSpPr>
          <p:nvPr>
            <p:ph type="ftr" sz="quarter" idx="11"/>
          </p:nvPr>
        </p:nvSpPr>
        <p:spPr/>
        <p:txBody>
          <a:bodyPr/>
          <a:lstStyle>
            <a:lvl1pPr>
              <a:defRPr>
                <a:solidFill>
                  <a:srgbClr val="000000"/>
                </a:solidFill>
              </a:defRPr>
            </a:lvl1pPr>
          </a:lstStyle>
          <a:p>
            <a:pPr>
              <a:defRPr/>
            </a:pPr>
            <a:r>
              <a:rPr lang="en-US" dirty="0"/>
              <a:t>Department of Labor Standards  www.mass.gov/dols/wshp</a:t>
            </a:r>
          </a:p>
        </p:txBody>
      </p:sp>
      <p:sp>
        <p:nvSpPr>
          <p:cNvPr id="7" name="Slide Number Placeholder 6"/>
          <p:cNvSpPr>
            <a:spLocks noGrp="1"/>
          </p:cNvSpPr>
          <p:nvPr>
            <p:ph type="sldNum" sz="quarter" idx="12"/>
          </p:nvPr>
        </p:nvSpPr>
        <p:spPr/>
        <p:txBody>
          <a:bodyPr/>
          <a:lstStyle>
            <a:lvl1pPr>
              <a:defRPr>
                <a:solidFill>
                  <a:srgbClr val="000000"/>
                </a:solidFill>
              </a:defRPr>
            </a:lvl1pPr>
            <a:extLst/>
          </a:lstStyle>
          <a:p>
            <a:pPr>
              <a:defRPr/>
            </a:pPr>
            <a:fld id="{B681FA06-6617-4438-9C3C-470282F21297}" type="slidenum">
              <a:rPr lang="en-US"/>
              <a:pPr>
                <a:defRPr/>
              </a:pPr>
              <a:t>‹#›</a:t>
            </a:fld>
            <a:endParaRPr lang="en-US" dirty="0"/>
          </a:p>
        </p:txBody>
      </p:sp>
    </p:spTree>
    <p:extLst>
      <p:ext uri="{BB962C8B-B14F-4D97-AF65-F5344CB8AC3E}">
        <p14:creationId xmlns:p14="http://schemas.microsoft.com/office/powerpoint/2010/main" val="394397317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E0C19721-E1B6-494C-AE14-DE66D8BB2EA4}" type="datetime1">
              <a:rPr lang="en-US"/>
              <a:pPr>
                <a:defRPr/>
              </a:pPr>
              <a:t>11/17/2016</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9" name="Slide Number Placeholder 8"/>
          <p:cNvSpPr>
            <a:spLocks noGrp="1"/>
          </p:cNvSpPr>
          <p:nvPr>
            <p:ph type="sldNum" sz="quarter" idx="12"/>
          </p:nvPr>
        </p:nvSpPr>
        <p:spPr/>
        <p:txBody>
          <a:bodyPr/>
          <a:lstStyle>
            <a:lvl1pPr>
              <a:defRPr/>
            </a:lvl1pPr>
            <a:extLst/>
          </a:lstStyle>
          <a:p>
            <a:pPr>
              <a:defRPr/>
            </a:pPr>
            <a:fld id="{8AE63BEC-1776-40B1-A1A8-1B849A11A480}" type="slidenum">
              <a:rPr lang="en-US"/>
              <a:pPr>
                <a:defRPr/>
              </a:pPr>
              <a:t>‹#›</a:t>
            </a:fld>
            <a:endParaRPr lang="en-US" dirty="0"/>
          </a:p>
        </p:txBody>
      </p:sp>
    </p:spTree>
    <p:extLst>
      <p:ext uri="{BB962C8B-B14F-4D97-AF65-F5344CB8AC3E}">
        <p14:creationId xmlns:p14="http://schemas.microsoft.com/office/powerpoint/2010/main" val="83299895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9CA314D1-3FAF-4287-A6B0-E67508FAAACF}" type="datetime1">
              <a:rPr lang="en-US"/>
              <a:pPr>
                <a:defRPr/>
              </a:pPr>
              <a:t>11/17/2016</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8" name="Slide Number Placeholder 5"/>
          <p:cNvSpPr>
            <a:spLocks noGrp="1"/>
          </p:cNvSpPr>
          <p:nvPr>
            <p:ph type="sldNum" sz="quarter" idx="12"/>
          </p:nvPr>
        </p:nvSpPr>
        <p:spPr/>
        <p:txBody>
          <a:bodyPr/>
          <a:lstStyle>
            <a:lvl1pPr>
              <a:defRPr/>
            </a:lvl1pPr>
            <a:extLst/>
          </a:lstStyle>
          <a:p>
            <a:pPr>
              <a:defRPr/>
            </a:pPr>
            <a:fld id="{42F37A31-E37C-4CE5-BF64-56F52423DD4F}" type="slidenum">
              <a:rPr lang="en-US"/>
              <a:pPr>
                <a:defRPr/>
              </a:pPr>
              <a:t>‹#›</a:t>
            </a:fld>
            <a:endParaRPr lang="en-US" dirty="0"/>
          </a:p>
        </p:txBody>
      </p:sp>
    </p:spTree>
    <p:extLst>
      <p:ext uri="{BB962C8B-B14F-4D97-AF65-F5344CB8AC3E}">
        <p14:creationId xmlns:p14="http://schemas.microsoft.com/office/powerpoint/2010/main" val="88927670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000000"/>
                </a:solidFill>
              </a:defRPr>
            </a:lvl1pPr>
            <a:extLst/>
          </a:lstStyle>
          <a:p>
            <a:pPr>
              <a:defRPr/>
            </a:pPr>
            <a:fld id="{50DCB8D0-3EEF-4C0F-A757-6A8B86C1AA1E}" type="datetime1">
              <a:rPr lang="en-US"/>
              <a:pPr>
                <a:defRPr/>
              </a:pPr>
              <a:t>11/17/2016</a:t>
            </a:fld>
            <a:endParaRPr lang="en-US" dirty="0"/>
          </a:p>
        </p:txBody>
      </p:sp>
      <p:sp>
        <p:nvSpPr>
          <p:cNvPr id="4" name="Footer Placeholder 3"/>
          <p:cNvSpPr>
            <a:spLocks noGrp="1"/>
          </p:cNvSpPr>
          <p:nvPr>
            <p:ph type="ftr" sz="quarter" idx="11"/>
          </p:nvPr>
        </p:nvSpPr>
        <p:spPr/>
        <p:txBody>
          <a:bodyPr/>
          <a:lstStyle>
            <a:lvl1pPr>
              <a:defRPr>
                <a:solidFill>
                  <a:srgbClr val="000000"/>
                </a:solidFill>
              </a:defRPr>
            </a:lvl1pPr>
          </a:lstStyle>
          <a:p>
            <a:pPr>
              <a:defRPr/>
            </a:pPr>
            <a:r>
              <a:rPr lang="en-US" dirty="0"/>
              <a:t>Department of Labor Standards  www.mass.gov/dols/wshp</a:t>
            </a:r>
          </a:p>
        </p:txBody>
      </p:sp>
      <p:sp>
        <p:nvSpPr>
          <p:cNvPr id="5" name="Slide Number Placeholder 4"/>
          <p:cNvSpPr>
            <a:spLocks noGrp="1"/>
          </p:cNvSpPr>
          <p:nvPr>
            <p:ph type="sldNum" sz="quarter" idx="12"/>
          </p:nvPr>
        </p:nvSpPr>
        <p:spPr/>
        <p:txBody>
          <a:bodyPr/>
          <a:lstStyle>
            <a:lvl1pPr>
              <a:defRPr>
                <a:solidFill>
                  <a:srgbClr val="000000"/>
                </a:solidFill>
              </a:defRPr>
            </a:lvl1pPr>
            <a:extLst/>
          </a:lstStyle>
          <a:p>
            <a:pPr>
              <a:defRPr/>
            </a:pPr>
            <a:fld id="{B7865FBF-23AF-46FB-A73D-3032F3639A5C}" type="slidenum">
              <a:rPr lang="en-US"/>
              <a:pPr>
                <a:defRPr/>
              </a:pPr>
              <a:t>‹#›</a:t>
            </a:fld>
            <a:endParaRPr lang="en-US" dirty="0"/>
          </a:p>
        </p:txBody>
      </p:sp>
    </p:spTree>
    <p:extLst>
      <p:ext uri="{BB962C8B-B14F-4D97-AF65-F5344CB8AC3E}">
        <p14:creationId xmlns:p14="http://schemas.microsoft.com/office/powerpoint/2010/main" val="26798412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0FC1AA2-6C1D-4D9F-808B-A5D7CF37A6BE}" type="datetime1">
              <a:rPr lang="en-US"/>
              <a:pPr>
                <a:defRPr/>
              </a:pPr>
              <a:t>11/17/2016</a:t>
            </a:fld>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4" name="Slide Number Placeholder 17"/>
          <p:cNvSpPr>
            <a:spLocks noGrp="1"/>
          </p:cNvSpPr>
          <p:nvPr>
            <p:ph type="sldNum" sz="quarter" idx="12"/>
          </p:nvPr>
        </p:nvSpPr>
        <p:spPr/>
        <p:txBody>
          <a:bodyPr/>
          <a:lstStyle>
            <a:lvl1pPr>
              <a:defRPr/>
            </a:lvl1pPr>
          </a:lstStyle>
          <a:p>
            <a:pPr>
              <a:defRPr/>
            </a:pPr>
            <a:fld id="{036DE38A-F016-461E-ADC3-9C1D8E4A6FD2}" type="slidenum">
              <a:rPr lang="en-US"/>
              <a:pPr>
                <a:defRPr/>
              </a:pPr>
              <a:t>‹#›</a:t>
            </a:fld>
            <a:endParaRPr lang="en-US" dirty="0"/>
          </a:p>
        </p:txBody>
      </p:sp>
    </p:spTree>
    <p:extLst>
      <p:ext uri="{BB962C8B-B14F-4D97-AF65-F5344CB8AC3E}">
        <p14:creationId xmlns:p14="http://schemas.microsoft.com/office/powerpoint/2010/main" val="1910800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456876F1-D209-4F5E-BE24-D74624EE3EA8}" type="datetime1">
              <a:rPr lang="en-US"/>
              <a:pPr>
                <a:defRPr/>
              </a:pPr>
              <a:t>11/17/2016</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7" name="Slide Number Placeholder 6"/>
          <p:cNvSpPr>
            <a:spLocks noGrp="1"/>
          </p:cNvSpPr>
          <p:nvPr>
            <p:ph type="sldNum" sz="quarter" idx="12"/>
          </p:nvPr>
        </p:nvSpPr>
        <p:spPr/>
        <p:txBody>
          <a:bodyPr/>
          <a:lstStyle>
            <a:lvl1pPr>
              <a:defRPr/>
            </a:lvl1pPr>
            <a:extLst/>
          </a:lstStyle>
          <a:p>
            <a:pPr>
              <a:defRPr/>
            </a:pPr>
            <a:fld id="{628D6230-B56A-4185-95F3-1390425C2E42}" type="slidenum">
              <a:rPr lang="en-US"/>
              <a:pPr>
                <a:defRPr/>
              </a:pPr>
              <a:t>‹#›</a:t>
            </a:fld>
            <a:endParaRPr lang="en-US" dirty="0"/>
          </a:p>
        </p:txBody>
      </p:sp>
    </p:spTree>
    <p:extLst>
      <p:ext uri="{BB962C8B-B14F-4D97-AF65-F5344CB8AC3E}">
        <p14:creationId xmlns:p14="http://schemas.microsoft.com/office/powerpoint/2010/main" val="41488968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srgbClr val="000000"/>
              </a:solidFill>
              <a:latin typeface="Arial"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7" name="Right Triangle 6"/>
          <p:cNvSpPr>
            <a:spLocks/>
          </p:cNvSpPr>
          <p:nvPr/>
        </p:nvSpPr>
        <p:spPr bwMode="auto">
          <a:xfrm>
            <a:off x="-6042" y="5791253"/>
            <a:ext cx="3402314" cy="1080868"/>
          </a:xfrm>
          <a:prstGeom prst="rtTriangle">
            <a:avLst/>
          </a:prstGeom>
          <a:blipFill>
            <a:blip r:embed="rId3" cstate="screen">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FFFFFF"/>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rgbClr val="FFFFFF"/>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rgbClr val="000000"/>
                </a:solidFill>
              </a:defRPr>
            </a:lvl1pPr>
            <a:extLst/>
          </a:lstStyle>
          <a:p>
            <a:pPr>
              <a:defRPr/>
            </a:pPr>
            <a:fld id="{DB19FA27-546F-4DC3-BE6C-9B798311CFEF}" type="datetime1">
              <a:rPr lang="en-US"/>
              <a:pPr>
                <a:defRPr/>
              </a:pPr>
              <a:t>11/17/2016</a:t>
            </a:fld>
            <a:endParaRPr lang="en-US" dirty="0"/>
          </a:p>
        </p:txBody>
      </p:sp>
      <p:sp>
        <p:nvSpPr>
          <p:cNvPr id="12" name="Footer Placeholder 5"/>
          <p:cNvSpPr>
            <a:spLocks noGrp="1"/>
          </p:cNvSpPr>
          <p:nvPr>
            <p:ph type="ftr" sz="quarter" idx="11"/>
          </p:nvPr>
        </p:nvSpPr>
        <p:spPr/>
        <p:txBody>
          <a:bodyPr/>
          <a:lstStyle>
            <a:lvl1pPr>
              <a:defRPr>
                <a:solidFill>
                  <a:srgbClr val="000000"/>
                </a:solidFill>
              </a:defRPr>
            </a:lvl1pPr>
          </a:lstStyle>
          <a:p>
            <a:pPr>
              <a:defRPr/>
            </a:pPr>
            <a:r>
              <a:rPr lang="en-US" dirty="0"/>
              <a:t>Department of Labor Standards  www.mass.gov/dols/wshp</a:t>
            </a:r>
          </a:p>
        </p:txBody>
      </p:sp>
      <p:sp>
        <p:nvSpPr>
          <p:cNvPr id="13" name="Slide Number Placeholder 6"/>
          <p:cNvSpPr>
            <a:spLocks noGrp="1"/>
          </p:cNvSpPr>
          <p:nvPr>
            <p:ph type="sldNum" sz="quarter" idx="12"/>
          </p:nvPr>
        </p:nvSpPr>
        <p:spPr/>
        <p:txBody>
          <a:bodyPr/>
          <a:lstStyle>
            <a:lvl1pPr>
              <a:defRPr>
                <a:solidFill>
                  <a:srgbClr val="000000"/>
                </a:solidFill>
              </a:defRPr>
            </a:lvl1pPr>
            <a:extLst/>
          </a:lstStyle>
          <a:p>
            <a:pPr>
              <a:defRPr/>
            </a:pPr>
            <a:fld id="{8D0CCBD8-3DEB-42E4-A4BB-B23C5D5F8F6D}" type="slidenum">
              <a:rPr lang="en-US"/>
              <a:pPr>
                <a:defRPr/>
              </a:pPr>
              <a:t>‹#›</a:t>
            </a:fld>
            <a:endParaRPr lang="en-US" dirty="0"/>
          </a:p>
        </p:txBody>
      </p:sp>
    </p:spTree>
    <p:extLst>
      <p:ext uri="{BB962C8B-B14F-4D97-AF65-F5344CB8AC3E}">
        <p14:creationId xmlns:p14="http://schemas.microsoft.com/office/powerpoint/2010/main" val="52358910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F967B3FE-767C-4432-A265-A72AFF092FB8}" type="datetime1">
              <a:rPr lang="en-US"/>
              <a:pPr>
                <a:defRPr/>
              </a:pPr>
              <a:t>11/17/2016</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6" name="Slide Number Placeholder 17"/>
          <p:cNvSpPr>
            <a:spLocks noGrp="1"/>
          </p:cNvSpPr>
          <p:nvPr>
            <p:ph type="sldNum" sz="quarter" idx="12"/>
          </p:nvPr>
        </p:nvSpPr>
        <p:spPr/>
        <p:txBody>
          <a:bodyPr/>
          <a:lstStyle>
            <a:lvl1pPr>
              <a:defRPr/>
            </a:lvl1pPr>
          </a:lstStyle>
          <a:p>
            <a:pPr>
              <a:defRPr/>
            </a:pPr>
            <a:fld id="{EC318111-B71B-4754-920F-0B7DA4853BBB}" type="slidenum">
              <a:rPr lang="en-US"/>
              <a:pPr>
                <a:defRPr/>
              </a:pPr>
              <a:t>‹#›</a:t>
            </a:fld>
            <a:endParaRPr lang="en-US" dirty="0"/>
          </a:p>
        </p:txBody>
      </p:sp>
    </p:spTree>
    <p:extLst>
      <p:ext uri="{BB962C8B-B14F-4D97-AF65-F5344CB8AC3E}">
        <p14:creationId xmlns:p14="http://schemas.microsoft.com/office/powerpoint/2010/main" val="2501587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E4CAE75C-2705-423E-8539-C22858A06541}" type="datetime1">
              <a:rPr lang="en-US"/>
              <a:pPr>
                <a:defRPr/>
              </a:pPr>
              <a:t>11/17/2016</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6" name="Slide Number Placeholder 17"/>
          <p:cNvSpPr>
            <a:spLocks noGrp="1"/>
          </p:cNvSpPr>
          <p:nvPr>
            <p:ph type="sldNum" sz="quarter" idx="12"/>
          </p:nvPr>
        </p:nvSpPr>
        <p:spPr/>
        <p:txBody>
          <a:bodyPr/>
          <a:lstStyle>
            <a:lvl1pPr>
              <a:defRPr/>
            </a:lvl1pPr>
          </a:lstStyle>
          <a:p>
            <a:pPr>
              <a:defRPr/>
            </a:pPr>
            <a:fld id="{B7C710DD-B30F-4980-BE6E-41C6B77145A1}" type="slidenum">
              <a:rPr lang="en-US"/>
              <a:pPr>
                <a:defRPr/>
              </a:pPr>
              <a:t>‹#›</a:t>
            </a:fld>
            <a:endParaRPr lang="en-US" dirty="0"/>
          </a:p>
        </p:txBody>
      </p:sp>
    </p:spTree>
    <p:extLst>
      <p:ext uri="{BB962C8B-B14F-4D97-AF65-F5344CB8AC3E}">
        <p14:creationId xmlns:p14="http://schemas.microsoft.com/office/powerpoint/2010/main" val="3677859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7B50FDE8-3DA8-4047-B41D-33873B46CC73}" type="datetime1">
              <a:rPr lang="en-US"/>
              <a:pPr>
                <a:defRPr/>
              </a:pPr>
              <a:t>11/17/2016</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7" name="Slide Number Placeholder 17"/>
          <p:cNvSpPr>
            <a:spLocks noGrp="1"/>
          </p:cNvSpPr>
          <p:nvPr>
            <p:ph type="sldNum" sz="quarter" idx="12"/>
          </p:nvPr>
        </p:nvSpPr>
        <p:spPr/>
        <p:txBody>
          <a:bodyPr/>
          <a:lstStyle>
            <a:lvl1pPr>
              <a:defRPr/>
            </a:lvl1pPr>
          </a:lstStyle>
          <a:p>
            <a:pPr>
              <a:defRPr/>
            </a:pPr>
            <a:fld id="{0A286FE6-046F-47DA-AF13-0799B134F49A}" type="slidenum">
              <a:rPr lang="en-US"/>
              <a:pPr>
                <a:defRPr/>
              </a:pPr>
              <a:t>‹#›</a:t>
            </a:fld>
            <a:endParaRPr lang="en-US" dirty="0"/>
          </a:p>
        </p:txBody>
      </p:sp>
    </p:spTree>
    <p:extLst>
      <p:ext uri="{BB962C8B-B14F-4D97-AF65-F5344CB8AC3E}">
        <p14:creationId xmlns:p14="http://schemas.microsoft.com/office/powerpoint/2010/main" val="234906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A7096B61-8218-4D6B-B67C-51FB04CD81FC}" type="datetime1">
              <a:rPr lang="en-US"/>
              <a:pPr>
                <a:defRPr/>
              </a:pPr>
              <a:t>11/17/2016</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7" name="Slide Number Placeholder 17"/>
          <p:cNvSpPr>
            <a:spLocks noGrp="1"/>
          </p:cNvSpPr>
          <p:nvPr>
            <p:ph type="sldNum" sz="quarter" idx="12"/>
          </p:nvPr>
        </p:nvSpPr>
        <p:spPr/>
        <p:txBody>
          <a:bodyPr/>
          <a:lstStyle>
            <a:lvl1pPr>
              <a:defRPr/>
            </a:lvl1pPr>
          </a:lstStyle>
          <a:p>
            <a:pPr>
              <a:defRPr/>
            </a:pPr>
            <a:fld id="{A5A59476-F500-4151-9FC2-57BC1890207D}" type="slidenum">
              <a:rPr lang="en-US"/>
              <a:pPr>
                <a:defRPr/>
              </a:pPr>
              <a:t>‹#›</a:t>
            </a:fld>
            <a:endParaRPr lang="en-US" dirty="0"/>
          </a:p>
        </p:txBody>
      </p:sp>
    </p:spTree>
    <p:extLst>
      <p:ext uri="{BB962C8B-B14F-4D97-AF65-F5344CB8AC3E}">
        <p14:creationId xmlns:p14="http://schemas.microsoft.com/office/powerpoint/2010/main" val="1740318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6215D5CF-5F1E-40C7-A3AF-A3FF255A781D}" type="datetime1">
              <a:rPr lang="en-US"/>
              <a:pPr>
                <a:defRPr/>
              </a:pPr>
              <a:t>11/17/2016</a:t>
            </a:fld>
            <a:endParaRPr lang="en-US" dirty="0"/>
          </a:p>
        </p:txBody>
      </p:sp>
      <p:sp>
        <p:nvSpPr>
          <p:cNvPr id="4" name="Footer Placeholder 21"/>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5" name="Slide Number Placeholder 17"/>
          <p:cNvSpPr>
            <a:spLocks noGrp="1"/>
          </p:cNvSpPr>
          <p:nvPr>
            <p:ph type="sldNum" sz="quarter" idx="12"/>
          </p:nvPr>
        </p:nvSpPr>
        <p:spPr/>
        <p:txBody>
          <a:bodyPr/>
          <a:lstStyle>
            <a:lvl1pPr>
              <a:defRPr/>
            </a:lvl1pPr>
          </a:lstStyle>
          <a:p>
            <a:pPr>
              <a:defRPr/>
            </a:pPr>
            <a:fld id="{EBBE1B60-2925-4E11-99D9-7D61837348AB}" type="slidenum">
              <a:rPr lang="en-US"/>
              <a:pPr>
                <a:defRPr/>
              </a:pPr>
              <a:t>‹#›</a:t>
            </a:fld>
            <a:endParaRPr lang="en-US" dirty="0"/>
          </a:p>
        </p:txBody>
      </p:sp>
    </p:spTree>
    <p:extLst>
      <p:ext uri="{BB962C8B-B14F-4D97-AF65-F5344CB8AC3E}">
        <p14:creationId xmlns:p14="http://schemas.microsoft.com/office/powerpoint/2010/main" val="570631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11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195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9"/>
          <p:cNvSpPr>
            <a:spLocks noGrp="1"/>
          </p:cNvSpPr>
          <p:nvPr>
            <p:ph type="dt" sz="half" idx="10"/>
          </p:nvPr>
        </p:nvSpPr>
        <p:spPr/>
        <p:txBody>
          <a:bodyPr/>
          <a:lstStyle>
            <a:lvl1pPr>
              <a:defRPr/>
            </a:lvl1pPr>
          </a:lstStyle>
          <a:p>
            <a:pPr>
              <a:defRPr/>
            </a:pPr>
            <a:fld id="{3973FBDD-904A-49A7-9CC8-0959CB18BCCF}" type="datetime1">
              <a:rPr lang="en-US"/>
              <a:pPr>
                <a:defRPr/>
              </a:pPr>
              <a:t>11/17/2016</a:t>
            </a:fld>
            <a:endParaRPr lang="en-US" dirty="0"/>
          </a:p>
        </p:txBody>
      </p:sp>
      <p:sp>
        <p:nvSpPr>
          <p:cNvPr id="7" name="Footer Placeholder 21"/>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8" name="Slide Number Placeholder 17"/>
          <p:cNvSpPr>
            <a:spLocks noGrp="1"/>
          </p:cNvSpPr>
          <p:nvPr>
            <p:ph type="sldNum" sz="quarter" idx="12"/>
          </p:nvPr>
        </p:nvSpPr>
        <p:spPr/>
        <p:txBody>
          <a:bodyPr/>
          <a:lstStyle>
            <a:lvl1pPr>
              <a:defRPr/>
            </a:lvl1pPr>
          </a:lstStyle>
          <a:p>
            <a:pPr>
              <a:defRPr/>
            </a:pPr>
            <a:fld id="{1923B807-FCA3-4BB5-9776-29C4A650B21C}" type="slidenum">
              <a:rPr lang="en-US"/>
              <a:pPr>
                <a:defRPr/>
              </a:pPr>
              <a:t>‹#›</a:t>
            </a:fld>
            <a:endParaRPr lang="en-US" dirty="0"/>
          </a:p>
        </p:txBody>
      </p:sp>
    </p:spTree>
    <p:extLst>
      <p:ext uri="{BB962C8B-B14F-4D97-AF65-F5344CB8AC3E}">
        <p14:creationId xmlns:p14="http://schemas.microsoft.com/office/powerpoint/2010/main" val="165545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F2CD330F-C950-4525-8935-2175017D503B}" type="datetime1">
              <a:rPr lang="en-US"/>
              <a:pPr>
                <a:defRPr/>
              </a:pPr>
              <a:t>11/17/2016</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7" name="Slide Number Placeholder 6"/>
          <p:cNvSpPr>
            <a:spLocks noGrp="1"/>
          </p:cNvSpPr>
          <p:nvPr>
            <p:ph type="sldNum" sz="quarter" idx="12"/>
          </p:nvPr>
        </p:nvSpPr>
        <p:spPr/>
        <p:txBody>
          <a:bodyPr/>
          <a:lstStyle>
            <a:lvl1pPr>
              <a:defRPr/>
            </a:lvl1pPr>
            <a:extLst/>
          </a:lstStyle>
          <a:p>
            <a:pPr>
              <a:defRPr/>
            </a:pPr>
            <a:fld id="{60771FA4-FF2D-4D33-922D-0D67786166B6}" type="slidenum">
              <a:rPr lang="en-US"/>
              <a:pPr>
                <a:defRPr/>
              </a:pPr>
              <a:t>‹#›</a:t>
            </a:fld>
            <a:endParaRPr lang="en-US" dirty="0"/>
          </a:p>
        </p:txBody>
      </p:sp>
    </p:spTree>
    <p:extLst>
      <p:ext uri="{BB962C8B-B14F-4D97-AF65-F5344CB8AC3E}">
        <p14:creationId xmlns:p14="http://schemas.microsoft.com/office/powerpoint/2010/main" val="277353538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E1A3633-07A3-44E3-AB45-8FF2A9502A47}" type="datetimeFigureOut">
              <a:rPr lang="en-US"/>
              <a:pPr>
                <a:defRPr/>
              </a:pPr>
              <a:t>11/17/2016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83ABBC-7DE4-4799-8F80-6CAEB896C0DB}" type="slidenum">
              <a:rPr lang="en-US"/>
              <a:pPr>
                <a:defRPr/>
              </a:pPr>
              <a:t>‹#›</a:t>
            </a:fld>
            <a:endParaRPr lang="en-US" dirty="0"/>
          </a:p>
        </p:txBody>
      </p:sp>
    </p:spTree>
    <p:extLst>
      <p:ext uri="{BB962C8B-B14F-4D97-AF65-F5344CB8AC3E}">
        <p14:creationId xmlns:p14="http://schemas.microsoft.com/office/powerpoint/2010/main" val="176514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9EA72D85-17FB-4CA6-9DB8-670A638A2999}" type="datetime1">
              <a:rPr lang="en-US"/>
              <a:pPr>
                <a:defRPr/>
              </a:pPr>
              <a:t>11/17/2016</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9" name="Slide Number Placeholder 8"/>
          <p:cNvSpPr>
            <a:spLocks noGrp="1"/>
          </p:cNvSpPr>
          <p:nvPr>
            <p:ph type="sldNum" sz="quarter" idx="12"/>
          </p:nvPr>
        </p:nvSpPr>
        <p:spPr/>
        <p:txBody>
          <a:bodyPr/>
          <a:lstStyle>
            <a:lvl1pPr>
              <a:defRPr/>
            </a:lvl1pPr>
            <a:extLst/>
          </a:lstStyle>
          <a:p>
            <a:pPr>
              <a:defRPr/>
            </a:pPr>
            <a:fld id="{9199333B-DB99-4A5A-933F-6F01680A8A24}" type="slidenum">
              <a:rPr lang="en-US"/>
              <a:pPr>
                <a:defRPr/>
              </a:pPr>
              <a:t>‹#›</a:t>
            </a:fld>
            <a:endParaRPr lang="en-US" dirty="0"/>
          </a:p>
        </p:txBody>
      </p:sp>
    </p:spTree>
    <p:extLst>
      <p:ext uri="{BB962C8B-B14F-4D97-AF65-F5344CB8AC3E}">
        <p14:creationId xmlns:p14="http://schemas.microsoft.com/office/powerpoint/2010/main" val="325362805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7E37F1F6-CE1A-49C2-8C06-2C5D875B6B5B}" type="datetime1">
              <a:rPr lang="en-US"/>
              <a:pPr>
                <a:defRPr/>
              </a:pPr>
              <a:t>11/17/2016</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5" name="Slide Number Placeholder 4"/>
          <p:cNvSpPr>
            <a:spLocks noGrp="1"/>
          </p:cNvSpPr>
          <p:nvPr>
            <p:ph type="sldNum" sz="quarter" idx="12"/>
          </p:nvPr>
        </p:nvSpPr>
        <p:spPr/>
        <p:txBody>
          <a:bodyPr/>
          <a:lstStyle>
            <a:lvl1pPr>
              <a:defRPr/>
            </a:lvl1pPr>
            <a:extLst/>
          </a:lstStyle>
          <a:p>
            <a:pPr>
              <a:defRPr/>
            </a:pPr>
            <a:fld id="{252191D1-A122-40DB-A4BC-DC25B273B435}" type="slidenum">
              <a:rPr lang="en-US"/>
              <a:pPr>
                <a:defRPr/>
              </a:pPr>
              <a:t>‹#›</a:t>
            </a:fld>
            <a:endParaRPr lang="en-US" dirty="0"/>
          </a:p>
        </p:txBody>
      </p:sp>
    </p:spTree>
    <p:extLst>
      <p:ext uri="{BB962C8B-B14F-4D97-AF65-F5344CB8AC3E}">
        <p14:creationId xmlns:p14="http://schemas.microsoft.com/office/powerpoint/2010/main" val="54263808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5B7A6F9-A267-422E-B788-2DE28F9490FC}" type="datetime1">
              <a:rPr lang="en-US"/>
              <a:pPr>
                <a:defRPr/>
              </a:pPr>
              <a:t>11/17/2016</a:t>
            </a:fld>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4" name="Slide Number Placeholder 17"/>
          <p:cNvSpPr>
            <a:spLocks noGrp="1"/>
          </p:cNvSpPr>
          <p:nvPr>
            <p:ph type="sldNum" sz="quarter" idx="12"/>
          </p:nvPr>
        </p:nvSpPr>
        <p:spPr/>
        <p:txBody>
          <a:bodyPr/>
          <a:lstStyle>
            <a:lvl1pPr>
              <a:defRPr/>
            </a:lvl1pPr>
          </a:lstStyle>
          <a:p>
            <a:pPr>
              <a:defRPr/>
            </a:pPr>
            <a:fld id="{A71F248B-F79C-45A0-ACA4-B92F32A2258E}" type="slidenum">
              <a:rPr lang="en-US"/>
              <a:pPr>
                <a:defRPr/>
              </a:pPr>
              <a:t>‹#›</a:t>
            </a:fld>
            <a:endParaRPr lang="en-US" dirty="0"/>
          </a:p>
        </p:txBody>
      </p:sp>
    </p:spTree>
    <p:extLst>
      <p:ext uri="{BB962C8B-B14F-4D97-AF65-F5344CB8AC3E}">
        <p14:creationId xmlns:p14="http://schemas.microsoft.com/office/powerpoint/2010/main" val="2443193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1F07F0CF-EF2E-4687-96BF-284D41F8508B}" type="datetime1">
              <a:rPr lang="en-US"/>
              <a:pPr>
                <a:defRPr/>
              </a:pPr>
              <a:t>11/17/2016</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7" name="Slide Number Placeholder 6"/>
          <p:cNvSpPr>
            <a:spLocks noGrp="1"/>
          </p:cNvSpPr>
          <p:nvPr>
            <p:ph type="sldNum" sz="quarter" idx="12"/>
          </p:nvPr>
        </p:nvSpPr>
        <p:spPr/>
        <p:txBody>
          <a:bodyPr/>
          <a:lstStyle>
            <a:lvl1pPr>
              <a:defRPr/>
            </a:lvl1pPr>
            <a:extLst/>
          </a:lstStyle>
          <a:p>
            <a:pPr>
              <a:defRPr/>
            </a:pPr>
            <a:fld id="{2EDC40B4-2D09-497D-906E-C9331C34A03F}" type="slidenum">
              <a:rPr lang="en-US"/>
              <a:pPr>
                <a:defRPr/>
              </a:pPr>
              <a:t>‹#›</a:t>
            </a:fld>
            <a:endParaRPr lang="en-US" dirty="0"/>
          </a:p>
        </p:txBody>
      </p:sp>
    </p:spTree>
    <p:extLst>
      <p:ext uri="{BB962C8B-B14F-4D97-AF65-F5344CB8AC3E}">
        <p14:creationId xmlns:p14="http://schemas.microsoft.com/office/powerpoint/2010/main" val="163207366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schemeClr val="tx1"/>
              </a:solidFill>
              <a:latin typeface="Arial"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7" name="Right Triangle 6"/>
          <p:cNvSpPr>
            <a:spLocks/>
          </p:cNvSpPr>
          <p:nvPr/>
        </p:nvSpPr>
        <p:spPr bwMode="auto">
          <a:xfrm>
            <a:off x="-6042" y="5791253"/>
            <a:ext cx="3402314" cy="1080868"/>
          </a:xfrm>
          <a:prstGeom prst="rtTriangle">
            <a:avLst/>
          </a:prstGeom>
          <a:blipFill>
            <a:blip r:embed="rId3" cstate="screen">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87DCB757-797D-4BE7-9F62-B82D271327DC}" type="datetime1">
              <a:rPr lang="en-US"/>
              <a:pPr>
                <a:defRPr/>
              </a:pPr>
              <a:t>11/17/2016</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0FE1D1E-576A-4CC4-82C8-130A54D75C2C}" type="slidenum">
              <a:rPr lang="en-US"/>
              <a:pPr>
                <a:defRPr/>
              </a:pPr>
              <a:t>‹#›</a:t>
            </a:fld>
            <a:endParaRPr lang="en-US" dirty="0"/>
          </a:p>
        </p:txBody>
      </p:sp>
    </p:spTree>
    <p:extLst>
      <p:ext uri="{BB962C8B-B14F-4D97-AF65-F5344CB8AC3E}">
        <p14:creationId xmlns:p14="http://schemas.microsoft.com/office/powerpoint/2010/main" val="342184289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9E400E7C-4749-47AE-919B-DDBED924827E}" type="datetime1">
              <a:rPr lang="en-US"/>
              <a:pPr>
                <a:defRPr/>
              </a:pPr>
              <a:t>11/17/2016</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a:t>Department of Labor Standards  www.mass.gov/dols/wshp</a:t>
            </a:r>
          </a:p>
        </p:txBody>
      </p:sp>
      <p:sp>
        <p:nvSpPr>
          <p:cNvPr id="6" name="Slide Number Placeholder 17"/>
          <p:cNvSpPr>
            <a:spLocks noGrp="1"/>
          </p:cNvSpPr>
          <p:nvPr>
            <p:ph type="sldNum" sz="quarter" idx="12"/>
          </p:nvPr>
        </p:nvSpPr>
        <p:spPr/>
        <p:txBody>
          <a:bodyPr/>
          <a:lstStyle>
            <a:lvl1pPr>
              <a:defRPr/>
            </a:lvl1pPr>
          </a:lstStyle>
          <a:p>
            <a:pPr>
              <a:defRPr/>
            </a:pPr>
            <a:fld id="{EC618915-7935-455A-8A82-74B0FD97F201}" type="slidenum">
              <a:rPr lang="en-US"/>
              <a:pPr>
                <a:defRPr/>
              </a:pPr>
              <a:t>‹#›</a:t>
            </a:fld>
            <a:endParaRPr lang="en-US" dirty="0"/>
          </a:p>
        </p:txBody>
      </p:sp>
    </p:spTree>
    <p:extLst>
      <p:ext uri="{BB962C8B-B14F-4D97-AF65-F5344CB8AC3E}">
        <p14:creationId xmlns:p14="http://schemas.microsoft.com/office/powerpoint/2010/main" val="1920867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schemeClr val="tx1"/>
              </a:solidFill>
              <a:latin typeface="Arial"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Right Triangle 13"/>
          <p:cNvSpPr>
            <a:spLocks/>
          </p:cNvSpPr>
          <p:nvPr/>
        </p:nvSpPr>
        <p:spPr bwMode="auto">
          <a:xfrm>
            <a:off x="-6042" y="5791253"/>
            <a:ext cx="3402314" cy="1080868"/>
          </a:xfrm>
          <a:prstGeom prst="rtTriangle">
            <a:avLst/>
          </a:prstGeom>
          <a:blipFill>
            <a:blip r:embed="rId17" cstate="screen">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cs typeface="Arial" charset="0"/>
              </a:defRPr>
            </a:lvl1pPr>
            <a:extLst/>
          </a:lstStyle>
          <a:p>
            <a:pPr>
              <a:defRPr/>
            </a:pPr>
            <a:fld id="{B5791B9C-DF76-45C3-8F4A-840CE08811AE}" type="datetime1">
              <a:rPr lang="en-US"/>
              <a:pPr>
                <a:defRPr/>
              </a:pPr>
              <a:t>11/17/2016</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chemeClr val="tx1"/>
                </a:solidFill>
                <a:latin typeface="Arial" charset="0"/>
                <a:cs typeface="Arial" charset="0"/>
              </a:defRPr>
            </a:lvl1pPr>
          </a:lstStyle>
          <a:p>
            <a:pPr>
              <a:defRPr/>
            </a:pPr>
            <a:r>
              <a:rPr lang="en-US" dirty="0"/>
              <a:t>Department of Labor Standards  www.mass.gov/dols/wshp</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charset="0"/>
                <a:cs typeface="Arial" charset="0"/>
              </a:defRPr>
            </a:lvl1pPr>
            <a:extLst/>
          </a:lstStyle>
          <a:p>
            <a:pPr>
              <a:defRPr/>
            </a:pPr>
            <a:fld id="{3DDB59FA-653B-4DA0-A7C2-8FB3D9E47E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09" r:id="rId1"/>
    <p:sldLayoutId id="2147484233" r:id="rId2"/>
    <p:sldLayoutId id="2147484234" r:id="rId3"/>
    <p:sldLayoutId id="2147484235" r:id="rId4"/>
    <p:sldLayoutId id="2147484236" r:id="rId5"/>
    <p:sldLayoutId id="2147484210" r:id="rId6"/>
    <p:sldLayoutId id="2147484237" r:id="rId7"/>
    <p:sldLayoutId id="2147484238" r:id="rId8"/>
    <p:sldLayoutId id="2147484211" r:id="rId9"/>
    <p:sldLayoutId id="2147484212" r:id="rId10"/>
    <p:sldLayoutId id="2147484213" r:id="rId11"/>
    <p:sldLayoutId id="2147484214" r:id="rId12"/>
    <p:sldLayoutId id="2147484215" r:id="rId13"/>
    <p:sldLayoutId id="2147484216" r:id="rId14"/>
    <p:sldLayoutId id="2147484239" r:id="rId15"/>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Arial" charset="0"/>
            </a:endParaRPr>
          </a:p>
        </p:txBody>
      </p:sp>
      <p:sp>
        <p:nvSpPr>
          <p:cNvPr id="2051"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Right Triangle 13"/>
          <p:cNvSpPr>
            <a:spLocks/>
          </p:cNvSpPr>
          <p:nvPr/>
        </p:nvSpPr>
        <p:spPr bwMode="auto">
          <a:xfrm>
            <a:off x="-6042" y="5791253"/>
            <a:ext cx="3402314" cy="1080868"/>
          </a:xfrm>
          <a:prstGeom prst="rtTriangle">
            <a:avLst/>
          </a:prstGeom>
          <a:blipFill>
            <a:blip r:embed="rId17" cstate="screen">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prstClr val="black"/>
                </a:solidFill>
                <a:latin typeface="Arial" charset="0"/>
                <a:cs typeface="Arial" charset="0"/>
              </a:defRPr>
            </a:lvl1pPr>
            <a:extLst/>
          </a:lstStyle>
          <a:p>
            <a:pPr>
              <a:defRPr/>
            </a:pPr>
            <a:fld id="{F89FB9C4-104E-4C45-AB08-B3D2BE8AA962}" type="datetime1">
              <a:rPr lang="en-US"/>
              <a:pPr>
                <a:defRPr/>
              </a:pPr>
              <a:t>11/17/2016</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prstClr val="black"/>
                </a:solidFill>
                <a:latin typeface="Arial" charset="0"/>
                <a:cs typeface="Arial" charset="0"/>
              </a:defRPr>
            </a:lvl1pPr>
          </a:lstStyle>
          <a:p>
            <a:pPr>
              <a:defRPr/>
            </a:pPr>
            <a:r>
              <a:rPr lang="en-US" dirty="0"/>
              <a:t>Department of Labor Standards  www.mass.gov/dols/wshp</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prstClr val="black"/>
                </a:solidFill>
                <a:latin typeface="Arial" charset="0"/>
                <a:cs typeface="Arial" charset="0"/>
              </a:defRPr>
            </a:lvl1pPr>
            <a:extLst/>
          </a:lstStyle>
          <a:p>
            <a:pPr>
              <a:defRPr/>
            </a:pPr>
            <a:fld id="{635CF6E5-156B-44E5-BECA-8F5460B3EAE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17" r:id="rId1"/>
    <p:sldLayoutId id="2147484240" r:id="rId2"/>
    <p:sldLayoutId id="2147484241" r:id="rId3"/>
    <p:sldLayoutId id="2147484242" r:id="rId4"/>
    <p:sldLayoutId id="2147484243" r:id="rId5"/>
    <p:sldLayoutId id="2147484218" r:id="rId6"/>
    <p:sldLayoutId id="2147484244" r:id="rId7"/>
    <p:sldLayoutId id="2147484245" r:id="rId8"/>
    <p:sldLayoutId id="2147484219" r:id="rId9"/>
    <p:sldLayoutId id="2147484220" r:id="rId10"/>
    <p:sldLayoutId id="2147484221" r:id="rId11"/>
    <p:sldLayoutId id="2147484222" r:id="rId12"/>
    <p:sldLayoutId id="2147484223" r:id="rId13"/>
    <p:sldLayoutId id="2147484224" r:id="rId14"/>
    <p:sldLayoutId id="2147484246" r:id="rId15"/>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ass.gov/dols/wshp"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mass.gov/dols/wshp"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mass.gov/dols" TargetMode="Externa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mass.gov/dols" TargetMode="Externa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mass.gov/dols/wshp"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5105400" y="4495800"/>
            <a:ext cx="3810000" cy="2057400"/>
          </a:xfrm>
        </p:spPr>
        <p:txBody>
          <a:bodyPr rtlCol="0">
            <a:normAutofit/>
          </a:bodyPr>
          <a:lstStyle/>
          <a:p>
            <a:pPr algn="l" eaLnBrk="1" fontAlgn="auto" hangingPunct="1">
              <a:lnSpc>
                <a:spcPct val="80000"/>
              </a:lnSpc>
              <a:spcAft>
                <a:spcPts val="0"/>
              </a:spcAft>
              <a:defRPr/>
            </a:pPr>
            <a:r>
              <a:rPr lang="en-US" sz="1400" b="1" dirty="0">
                <a:solidFill>
                  <a:schemeClr val="tx1"/>
                </a:solidFill>
              </a:rPr>
              <a:t>Mary Dozois, CIH</a:t>
            </a:r>
          </a:p>
          <a:p>
            <a:pPr algn="l" eaLnBrk="1" fontAlgn="auto" hangingPunct="1">
              <a:lnSpc>
                <a:spcPct val="80000"/>
              </a:lnSpc>
              <a:spcAft>
                <a:spcPts val="0"/>
              </a:spcAft>
              <a:defRPr/>
            </a:pPr>
            <a:r>
              <a:rPr lang="en-US" sz="1400" b="1" dirty="0">
                <a:solidFill>
                  <a:schemeClr val="tx1"/>
                </a:solidFill>
              </a:rPr>
              <a:t>Department of Labor Standards</a:t>
            </a:r>
          </a:p>
          <a:p>
            <a:pPr algn="l" eaLnBrk="1" fontAlgn="auto" hangingPunct="1">
              <a:lnSpc>
                <a:spcPct val="80000"/>
              </a:lnSpc>
              <a:spcAft>
                <a:spcPts val="0"/>
              </a:spcAft>
              <a:defRPr/>
            </a:pPr>
            <a:endParaRPr lang="en-US" sz="1400" b="1" dirty="0">
              <a:solidFill>
                <a:schemeClr val="tx1"/>
              </a:solidFill>
            </a:endParaRPr>
          </a:p>
          <a:p>
            <a:pPr algn="l" eaLnBrk="1" fontAlgn="auto" hangingPunct="1">
              <a:lnSpc>
                <a:spcPct val="80000"/>
              </a:lnSpc>
              <a:spcAft>
                <a:spcPts val="0"/>
              </a:spcAft>
              <a:defRPr/>
            </a:pPr>
            <a:r>
              <a:rPr lang="en-US" sz="1400" b="1" dirty="0">
                <a:solidFill>
                  <a:schemeClr val="tx1"/>
                </a:solidFill>
                <a:hlinkClick r:id="rId2"/>
              </a:rPr>
              <a:t>www.mass.gov/dols/wshp</a:t>
            </a:r>
            <a:endParaRPr lang="en-US" sz="1400" b="1" dirty="0">
              <a:solidFill>
                <a:schemeClr val="tx1"/>
              </a:solidFill>
            </a:endParaRPr>
          </a:p>
          <a:p>
            <a:pPr algn="l" eaLnBrk="1" fontAlgn="auto" hangingPunct="1">
              <a:lnSpc>
                <a:spcPct val="80000"/>
              </a:lnSpc>
              <a:spcAft>
                <a:spcPts val="0"/>
              </a:spcAft>
              <a:defRPr/>
            </a:pPr>
            <a:endParaRPr lang="en-US" sz="1400" b="1" dirty="0">
              <a:solidFill>
                <a:schemeClr val="tx1"/>
              </a:solidFill>
            </a:endParaRPr>
          </a:p>
          <a:p>
            <a:pPr algn="l" eaLnBrk="1" fontAlgn="auto" hangingPunct="1">
              <a:lnSpc>
                <a:spcPct val="80000"/>
              </a:lnSpc>
              <a:spcAft>
                <a:spcPts val="0"/>
              </a:spcAft>
              <a:defRPr/>
            </a:pPr>
            <a:r>
              <a:rPr lang="en-US" sz="1400" b="1" dirty="0">
                <a:solidFill>
                  <a:schemeClr val="tx1"/>
                </a:solidFill>
              </a:rPr>
              <a:t>508-616-0461</a:t>
            </a:r>
          </a:p>
        </p:txBody>
      </p:sp>
      <p:sp>
        <p:nvSpPr>
          <p:cNvPr id="25603" name="Text Box 5"/>
          <p:cNvSpPr txBox="1">
            <a:spLocks noChangeArrowheads="1"/>
          </p:cNvSpPr>
          <p:nvPr/>
        </p:nvSpPr>
        <p:spPr bwMode="auto">
          <a:xfrm>
            <a:off x="2286000" y="26670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ctr">
              <a:spcBef>
                <a:spcPct val="50000"/>
              </a:spcBef>
            </a:pPr>
            <a:r>
              <a:rPr lang="en-US" altLang="en-US" sz="2400" dirty="0">
                <a:solidFill>
                  <a:schemeClr val="accent2"/>
                </a:solidFill>
                <a:latin typeface="Arial" charset="0"/>
              </a:rPr>
              <a:t> </a:t>
            </a:r>
          </a:p>
        </p:txBody>
      </p:sp>
      <p:pic>
        <p:nvPicPr>
          <p:cNvPr id="25604" name="Picture 7" descr="topgraphi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99160" y="2370147"/>
            <a:ext cx="7620000" cy="1508105"/>
          </a:xfrm>
          <a:prstGeom prst="rect">
            <a:avLst/>
          </a:prstGeom>
        </p:spPr>
        <p:txBody>
          <a:bodyPr>
            <a:spAutoFit/>
          </a:bodyPr>
          <a:lstStyle/>
          <a:p>
            <a:pPr algn="ctr">
              <a:defRPr/>
            </a:pPr>
            <a:r>
              <a:rPr lang="en-US" sz="2800" dirty="0">
                <a:solidFill>
                  <a:srgbClr val="0071C6"/>
                </a:solidFill>
                <a:effectLst>
                  <a:outerShdw blurRad="38100" dist="38100" dir="2700000" algn="tl">
                    <a:srgbClr val="C0C0C0"/>
                  </a:outerShdw>
                </a:effectLst>
              </a:rPr>
              <a:t>Employee Accidents and Injuries – </a:t>
            </a:r>
          </a:p>
          <a:p>
            <a:pPr algn="ctr">
              <a:defRPr/>
            </a:pPr>
            <a:r>
              <a:rPr lang="en-US" sz="2800" dirty="0">
                <a:solidFill>
                  <a:srgbClr val="0071C6"/>
                </a:solidFill>
                <a:effectLst>
                  <a:outerShdw blurRad="38100" dist="38100" dir="2700000" algn="tl">
                    <a:srgbClr val="C0C0C0"/>
                  </a:outerShdw>
                </a:effectLst>
              </a:rPr>
              <a:t>What Every Facility Manager Should Know</a:t>
            </a:r>
          </a:p>
          <a:p>
            <a:pPr algn="ctr">
              <a:defRPr/>
            </a:pPr>
            <a:endParaRPr lang="en-US" dirty="0">
              <a:solidFill>
                <a:srgbClr val="0071C6"/>
              </a:solidFill>
              <a:effectLst>
                <a:outerShdw blurRad="38100" dist="38100" dir="2700000" algn="tl">
                  <a:srgbClr val="C0C0C0"/>
                </a:outerShdw>
              </a:effectLst>
            </a:endParaRPr>
          </a:p>
          <a:p>
            <a:pPr algn="ctr">
              <a:defRPr/>
            </a:pPr>
            <a:endParaRPr lang="en-US" dirty="0">
              <a:solidFill>
                <a:srgbClr val="0071C6"/>
              </a:solidFill>
              <a:effectLst>
                <a:outerShdw blurRad="38100" dist="38100" dir="2700000" algn="tl">
                  <a:srgbClr val="C0C0C0"/>
                </a:outerShdw>
              </a:effectLst>
            </a:endParaRPr>
          </a:p>
        </p:txBody>
      </p:sp>
      <p:sp>
        <p:nvSpPr>
          <p:cNvPr id="25606" name="TextBox 1"/>
          <p:cNvSpPr txBox="1">
            <a:spLocks noChangeArrowheads="1"/>
          </p:cNvSpPr>
          <p:nvPr/>
        </p:nvSpPr>
        <p:spPr bwMode="auto">
          <a:xfrm>
            <a:off x="838200" y="4267200"/>
            <a:ext cx="3886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r>
              <a:rPr lang="en-US" altLang="en-US" sz="1800" i="1" dirty="0">
                <a:solidFill>
                  <a:schemeClr val="accent2"/>
                </a:solidFill>
                <a:latin typeface="Arial" charset="0"/>
              </a:rPr>
              <a:t>Presented to</a:t>
            </a:r>
            <a:r>
              <a:rPr lang="en-US" altLang="en-US" sz="1800" dirty="0">
                <a:solidFill>
                  <a:schemeClr val="accent2"/>
                </a:solidFill>
                <a:latin typeface="Arial" charset="0"/>
              </a:rPr>
              <a:t>:</a:t>
            </a:r>
          </a:p>
          <a:p>
            <a:r>
              <a:rPr lang="en-US" altLang="en-US" sz="1800" dirty="0">
                <a:solidFill>
                  <a:schemeClr val="accent2"/>
                </a:solidFill>
                <a:latin typeface="Arial" charset="0"/>
              </a:rPr>
              <a:t>Massachusetts Facilities Administrators Association</a:t>
            </a:r>
          </a:p>
          <a:p>
            <a:endParaRPr lang="en-US" altLang="en-US" sz="1800" dirty="0">
              <a:solidFill>
                <a:schemeClr val="accent2"/>
              </a:solidFill>
              <a:latin typeface="Arial" charset="0"/>
            </a:endParaRPr>
          </a:p>
          <a:p>
            <a:r>
              <a:rPr lang="en-US" altLang="en-US" sz="1800" dirty="0">
                <a:solidFill>
                  <a:schemeClr val="accent2"/>
                </a:solidFill>
                <a:latin typeface="Arial" charset="0"/>
              </a:rPr>
              <a:t>November 17,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a:t>Will There be a Penalty?</a:t>
            </a:r>
          </a:p>
        </p:txBody>
      </p:sp>
      <p:sp>
        <p:nvSpPr>
          <p:cNvPr id="7" name="Content Placeholder 6"/>
          <p:cNvSpPr>
            <a:spLocks noGrp="1"/>
          </p:cNvSpPr>
          <p:nvPr>
            <p:ph idx="1"/>
          </p:nvPr>
        </p:nvSpPr>
        <p:spPr/>
        <p:txBody>
          <a:bodyPr/>
          <a:lstStyle/>
          <a:p>
            <a:pPr>
              <a:defRPr/>
            </a:pPr>
            <a:r>
              <a:rPr lang="en-US" b="1" dirty="0">
                <a:solidFill>
                  <a:srgbClr val="0071C6"/>
                </a:solidFill>
              </a:rPr>
              <a:t>Goal:  </a:t>
            </a:r>
            <a:r>
              <a:rPr lang="en-US" dirty="0"/>
              <a:t>Preventing Injury and Illness</a:t>
            </a:r>
          </a:p>
          <a:p>
            <a:pPr>
              <a:defRPr/>
            </a:pPr>
            <a:endParaRPr lang="en-US" dirty="0"/>
          </a:p>
          <a:p>
            <a:pPr>
              <a:defRPr/>
            </a:pPr>
            <a:r>
              <a:rPr lang="en-US" b="1" dirty="0">
                <a:solidFill>
                  <a:srgbClr val="0071C6"/>
                </a:solidFill>
              </a:rPr>
              <a:t>First Enforcement</a:t>
            </a:r>
            <a:r>
              <a:rPr lang="en-US" dirty="0"/>
              <a:t>:  </a:t>
            </a:r>
            <a:r>
              <a:rPr lang="en-US" i="1" dirty="0">
                <a:solidFill>
                  <a:srgbClr val="0070C0"/>
                </a:solidFill>
              </a:rPr>
              <a:t>No Fine</a:t>
            </a:r>
          </a:p>
          <a:p>
            <a:pPr lvl="1">
              <a:defRPr/>
            </a:pPr>
            <a:r>
              <a:rPr lang="en-US" dirty="0"/>
              <a:t>Written Warning with Order to Correct</a:t>
            </a:r>
          </a:p>
          <a:p>
            <a:pPr lvl="1">
              <a:defRPr/>
            </a:pPr>
            <a:r>
              <a:rPr lang="en-US" dirty="0"/>
              <a:t>Response required before Due Date</a:t>
            </a:r>
          </a:p>
          <a:p>
            <a:pPr marL="392113" lvl="1" indent="0">
              <a:buFont typeface="Verdana" pitchFamily="34" charset="0"/>
              <a:buNone/>
              <a:defRPr/>
            </a:pPr>
            <a:endParaRPr lang="en-US" dirty="0"/>
          </a:p>
          <a:p>
            <a:pPr>
              <a:defRPr/>
            </a:pPr>
            <a:r>
              <a:rPr lang="en-US" b="1" dirty="0">
                <a:solidFill>
                  <a:srgbClr val="0071C6"/>
                </a:solidFill>
              </a:rPr>
              <a:t>Second Enforcement</a:t>
            </a:r>
            <a:r>
              <a:rPr lang="en-US" dirty="0"/>
              <a:t> </a:t>
            </a:r>
            <a:r>
              <a:rPr lang="en-US" b="1" dirty="0">
                <a:solidFill>
                  <a:srgbClr val="0070C0"/>
                </a:solidFill>
              </a:rPr>
              <a:t>for Same Violation:</a:t>
            </a:r>
          </a:p>
          <a:p>
            <a:pPr lvl="1">
              <a:defRPr/>
            </a:pPr>
            <a:r>
              <a:rPr lang="en-US" dirty="0"/>
              <a:t>Civil Citation with Civil Penalty</a:t>
            </a:r>
          </a:p>
          <a:p>
            <a:pPr lvl="1">
              <a:defRPr/>
            </a:pPr>
            <a:r>
              <a:rPr lang="en-US" dirty="0"/>
              <a:t>$1,000 per violation</a:t>
            </a:r>
          </a:p>
          <a:p>
            <a:pPr lvl="1">
              <a:defRPr/>
            </a:pPr>
            <a:r>
              <a:rPr lang="en-US" dirty="0"/>
              <a:t>To date, no penalties issued </a:t>
            </a:r>
          </a:p>
        </p:txBody>
      </p:sp>
      <p:sp>
        <p:nvSpPr>
          <p:cNvPr id="604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F03D760E-5DDB-4381-9666-317A54CC2C3B}" type="slidenum">
              <a:rPr lang="en-US" altLang="en-US" sz="1000" smtClean="0">
                <a:latin typeface="Arial" charset="0"/>
              </a:rPr>
              <a:pPr eaLnBrk="1" hangingPunct="1">
                <a:spcBef>
                  <a:spcPct val="0"/>
                </a:spcBef>
                <a:buClrTx/>
                <a:buSzTx/>
                <a:buFontTx/>
                <a:buNone/>
              </a:pPr>
              <a:t>10</a:t>
            </a:fld>
            <a:endParaRPr lang="en-US" altLang="en-US" sz="1000" dirty="0">
              <a:latin typeface="Arial" charset="0"/>
            </a:endParaRPr>
          </a:p>
        </p:txBody>
      </p:sp>
    </p:spTree>
    <p:extLst>
      <p:ext uri="{BB962C8B-B14F-4D97-AF65-F5344CB8AC3E}">
        <p14:creationId xmlns:p14="http://schemas.microsoft.com/office/powerpoint/2010/main" val="557928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068270197"/>
              </p:ext>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en-US" dirty="0"/>
              <a:t>Municipal Injury Pattern</a:t>
            </a:r>
          </a:p>
        </p:txBody>
      </p:sp>
      <p:sp>
        <p:nvSpPr>
          <p:cNvPr id="4" name="Slide Number Placeholder 3"/>
          <p:cNvSpPr>
            <a:spLocks noGrp="1"/>
          </p:cNvSpPr>
          <p:nvPr>
            <p:ph type="sldNum" sz="quarter" idx="12"/>
          </p:nvPr>
        </p:nvSpPr>
        <p:spPr/>
        <p:txBody>
          <a:bodyPr/>
          <a:lstStyle/>
          <a:p>
            <a:pPr>
              <a:defRPr/>
            </a:pPr>
            <a:fld id="{42F37A31-E37C-4CE5-BF64-56F52423DD4F}" type="slidenum">
              <a:rPr lang="en-US" smtClean="0"/>
              <a:pPr>
                <a:defRPr/>
              </a:pPr>
              <a:t>11</a:t>
            </a:fld>
            <a:endParaRPr lang="en-US" dirty="0"/>
          </a:p>
        </p:txBody>
      </p:sp>
    </p:spTree>
    <p:extLst>
      <p:ext uri="{BB962C8B-B14F-4D97-AF65-F5344CB8AC3E}">
        <p14:creationId xmlns:p14="http://schemas.microsoft.com/office/powerpoint/2010/main" val="360708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tretch>
            <a:fillRect/>
          </a:stretch>
        </p:blipFill>
        <p:spPr bwMode="auto">
          <a:xfrm>
            <a:off x="4648200" y="2102679"/>
            <a:ext cx="4038600" cy="303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half" idx="2"/>
          </p:nvPr>
        </p:nvSpPr>
        <p:spPr>
          <a:xfrm>
            <a:off x="457200" y="1600200"/>
            <a:ext cx="4191000" cy="4525963"/>
          </a:xfrm>
        </p:spPr>
        <p:txBody>
          <a:bodyPr/>
          <a:lstStyle/>
          <a:p>
            <a:r>
              <a:rPr lang="en-US" dirty="0"/>
              <a:t>In 2015, DLS issued a Written Warning for a slip hazard in school kitchen. </a:t>
            </a:r>
          </a:p>
          <a:p>
            <a:endParaRPr lang="en-US" dirty="0"/>
          </a:p>
          <a:p>
            <a:r>
              <a:rPr lang="en-US" dirty="0"/>
              <a:t>Building is 2-yr old!</a:t>
            </a:r>
          </a:p>
          <a:p>
            <a:endParaRPr lang="en-US" dirty="0"/>
          </a:p>
          <a:p>
            <a:r>
              <a:rPr lang="en-US" dirty="0"/>
              <a:t>School fixed the floor. No fine or penalty. </a:t>
            </a:r>
          </a:p>
        </p:txBody>
      </p:sp>
      <p:sp>
        <p:nvSpPr>
          <p:cNvPr id="5" name="Title 4"/>
          <p:cNvSpPr>
            <a:spLocks noGrp="1"/>
          </p:cNvSpPr>
          <p:nvPr>
            <p:ph type="title"/>
          </p:nvPr>
        </p:nvSpPr>
        <p:spPr/>
        <p:txBody>
          <a:bodyPr/>
          <a:lstStyle/>
          <a:p>
            <a:r>
              <a:rPr lang="en-US" dirty="0"/>
              <a:t>Slip, Trip</a:t>
            </a:r>
          </a:p>
        </p:txBody>
      </p:sp>
      <p:sp>
        <p:nvSpPr>
          <p:cNvPr id="4" name="Slide Number Placeholder 3"/>
          <p:cNvSpPr>
            <a:spLocks noGrp="1"/>
          </p:cNvSpPr>
          <p:nvPr>
            <p:ph type="sldNum" sz="quarter" idx="12"/>
          </p:nvPr>
        </p:nvSpPr>
        <p:spPr/>
        <p:txBody>
          <a:bodyPr/>
          <a:lstStyle/>
          <a:p>
            <a:pPr>
              <a:defRPr/>
            </a:pPr>
            <a:fld id="{42F37A31-E37C-4CE5-BF64-56F52423DD4F}" type="slidenum">
              <a:rPr lang="en-US" smtClean="0"/>
              <a:pPr>
                <a:defRPr/>
              </a:pPr>
              <a:t>12</a:t>
            </a:fld>
            <a:endParaRPr lang="en-US" dirty="0"/>
          </a:p>
        </p:txBody>
      </p:sp>
      <p:sp>
        <p:nvSpPr>
          <p:cNvPr id="7" name="Up Arrow 6"/>
          <p:cNvSpPr/>
          <p:nvPr/>
        </p:nvSpPr>
        <p:spPr>
          <a:xfrm>
            <a:off x="7086600" y="35052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p Arrow 7"/>
          <p:cNvSpPr/>
          <p:nvPr/>
        </p:nvSpPr>
        <p:spPr>
          <a:xfrm>
            <a:off x="8153400" y="302869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Up Arrow 9"/>
          <p:cNvSpPr/>
          <p:nvPr/>
        </p:nvSpPr>
        <p:spPr>
          <a:xfrm>
            <a:off x="5542788" y="3810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648200" y="5486400"/>
            <a:ext cx="4191000" cy="646331"/>
          </a:xfrm>
          <a:prstGeom prst="rect">
            <a:avLst/>
          </a:prstGeom>
          <a:noFill/>
        </p:spPr>
        <p:txBody>
          <a:bodyPr wrap="square" rtlCol="0">
            <a:spAutoFit/>
          </a:bodyPr>
          <a:lstStyle/>
          <a:p>
            <a:r>
              <a:rPr lang="en-US" dirty="0"/>
              <a:t>OSHA: 29 CFR 1910.22</a:t>
            </a:r>
          </a:p>
          <a:p>
            <a:r>
              <a:rPr lang="en-US" dirty="0"/>
              <a:t>Massachusetts Law M.G.L. c149 s</a:t>
            </a:r>
          </a:p>
        </p:txBody>
      </p:sp>
    </p:spTree>
    <p:extLst>
      <p:ext uri="{BB962C8B-B14F-4D97-AF65-F5344CB8AC3E}">
        <p14:creationId xmlns:p14="http://schemas.microsoft.com/office/powerpoint/2010/main" val="2105501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pPr marL="109537" indent="0">
              <a:buNone/>
            </a:pPr>
            <a:r>
              <a:rPr lang="en-US" u="sng" dirty="0"/>
              <a:t>DLS inspections:</a:t>
            </a:r>
          </a:p>
          <a:p>
            <a:r>
              <a:rPr lang="en-US" dirty="0"/>
              <a:t>Overboots</a:t>
            </a:r>
          </a:p>
          <a:p>
            <a:r>
              <a:rPr lang="en-US" dirty="0"/>
              <a:t>PPE assessment</a:t>
            </a:r>
          </a:p>
          <a:p>
            <a:r>
              <a:rPr lang="en-US" dirty="0"/>
              <a:t>Safety Data Sheet</a:t>
            </a:r>
          </a:p>
          <a:p>
            <a:r>
              <a:rPr lang="en-US" dirty="0"/>
              <a:t>Ventilation </a:t>
            </a:r>
          </a:p>
          <a:p>
            <a:endParaRPr lang="en-US" dirty="0"/>
          </a:p>
        </p:txBody>
      </p:sp>
      <p:sp>
        <p:nvSpPr>
          <p:cNvPr id="7" name="Content Placeholder 6"/>
          <p:cNvSpPr>
            <a:spLocks noGrp="1"/>
          </p:cNvSpPr>
          <p:nvPr>
            <p:ph sz="half" idx="2"/>
          </p:nvPr>
        </p:nvSpPr>
        <p:spPr>
          <a:xfrm>
            <a:off x="4648200" y="1481328"/>
            <a:ext cx="4268126" cy="4525963"/>
          </a:xfrm>
        </p:spPr>
        <p:txBody>
          <a:bodyPr/>
          <a:lstStyle/>
          <a:p>
            <a:endParaRPr lang="en-US" dirty="0"/>
          </a:p>
          <a:p>
            <a:endParaRPr lang="en-US" dirty="0"/>
          </a:p>
          <a:p>
            <a:endParaRPr lang="en-US" dirty="0"/>
          </a:p>
          <a:p>
            <a:endParaRPr lang="en-US" dirty="0"/>
          </a:p>
          <a:p>
            <a:pPr marL="109537" indent="0">
              <a:buNone/>
            </a:pPr>
            <a:r>
              <a:rPr lang="en-US" sz="2000" dirty="0">
                <a:solidFill>
                  <a:srgbClr val="0070C0"/>
                </a:solidFill>
              </a:rPr>
              <a:t>During stripping season there are 3-5 injuries per week across the state:  Slips; burns.</a:t>
            </a:r>
          </a:p>
          <a:p>
            <a:pPr marL="109537" indent="0">
              <a:buNone/>
            </a:pPr>
            <a:endParaRPr lang="en-US" sz="2000" dirty="0">
              <a:solidFill>
                <a:srgbClr val="0070C0"/>
              </a:solidFill>
            </a:endParaRPr>
          </a:p>
          <a:p>
            <a:pPr marL="109537" indent="0">
              <a:buNone/>
            </a:pPr>
            <a:r>
              <a:rPr lang="en-US" sz="2000" dirty="0">
                <a:solidFill>
                  <a:srgbClr val="0070C0"/>
                </a:solidFill>
              </a:rPr>
              <a:t>OSHA: 29 CFR 1910.132 (PPE)</a:t>
            </a:r>
          </a:p>
          <a:p>
            <a:pPr marL="109537" indent="0">
              <a:buNone/>
            </a:pPr>
            <a:r>
              <a:rPr lang="en-US" sz="2000" dirty="0">
                <a:solidFill>
                  <a:srgbClr val="0070C0"/>
                </a:solidFill>
              </a:rPr>
              <a:t>           29 CFR 1910.1200 (RTK)</a:t>
            </a:r>
          </a:p>
          <a:p>
            <a:pPr marL="109537" indent="0">
              <a:buNone/>
            </a:pPr>
            <a:r>
              <a:rPr lang="en-US" sz="2000" dirty="0">
                <a:solidFill>
                  <a:srgbClr val="0070C0"/>
                </a:solidFill>
              </a:rPr>
              <a:t>State: MGL c.149 s.18E;             	MGLc111F</a:t>
            </a:r>
          </a:p>
        </p:txBody>
      </p:sp>
      <p:sp>
        <p:nvSpPr>
          <p:cNvPr id="5" name="Title 4"/>
          <p:cNvSpPr>
            <a:spLocks noGrp="1"/>
          </p:cNvSpPr>
          <p:nvPr>
            <p:ph type="title"/>
          </p:nvPr>
        </p:nvSpPr>
        <p:spPr/>
        <p:txBody>
          <a:bodyPr/>
          <a:lstStyle/>
          <a:p>
            <a:r>
              <a:rPr lang="en-US" dirty="0"/>
              <a:t>Floor Finishing</a:t>
            </a:r>
          </a:p>
        </p:txBody>
      </p:sp>
      <p:sp>
        <p:nvSpPr>
          <p:cNvPr id="4" name="Slide Number Placeholder 3"/>
          <p:cNvSpPr>
            <a:spLocks noGrp="1"/>
          </p:cNvSpPr>
          <p:nvPr>
            <p:ph type="sldNum" sz="quarter" idx="12"/>
          </p:nvPr>
        </p:nvSpPr>
        <p:spPr/>
        <p:txBody>
          <a:bodyPr/>
          <a:lstStyle/>
          <a:p>
            <a:pPr>
              <a:defRPr/>
            </a:pPr>
            <a:fld id="{42F37A31-E37C-4CE5-BF64-56F52423DD4F}" type="slidenum">
              <a:rPr lang="en-US" smtClean="0"/>
              <a:pPr>
                <a:defRPr/>
              </a:pPr>
              <a:t>13</a:t>
            </a:fld>
            <a:endParaRPr lang="en-US"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57854" y="990600"/>
            <a:ext cx="4058472" cy="216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54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Slip, Trip</a:t>
            </a:r>
          </a:p>
        </p:txBody>
      </p:sp>
      <p:sp>
        <p:nvSpPr>
          <p:cNvPr id="5" name="Slide Number Placeholder 4"/>
          <p:cNvSpPr>
            <a:spLocks noGrp="1"/>
          </p:cNvSpPr>
          <p:nvPr>
            <p:ph type="sldNum" sz="quarter" idx="12"/>
          </p:nvPr>
        </p:nvSpPr>
        <p:spPr/>
        <p:txBody>
          <a:bodyPr/>
          <a:lstStyle/>
          <a:p>
            <a:pPr>
              <a:defRPr/>
            </a:pPr>
            <a:fld id="{60771FA4-FF2D-4D33-922D-0D67786166B6}" type="slidenum">
              <a:rPr lang="en-US" smtClean="0"/>
              <a:pPr>
                <a:defRPr/>
              </a:pPr>
              <a:t>14</a:t>
            </a:fld>
            <a:endParaRPr lang="en-US" dirty="0"/>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724400" y="762000"/>
            <a:ext cx="4127188" cy="313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1600200"/>
            <a:ext cx="4267200" cy="3970318"/>
          </a:xfrm>
          <a:prstGeom prst="rect">
            <a:avLst/>
          </a:prstGeom>
          <a:noFill/>
        </p:spPr>
        <p:txBody>
          <a:bodyPr wrap="square" rtlCol="0">
            <a:spAutoFit/>
          </a:bodyPr>
          <a:lstStyle/>
          <a:p>
            <a:endParaRPr lang="en-US" sz="2800" dirty="0">
              <a:solidFill>
                <a:schemeClr val="tx1"/>
              </a:solidFill>
            </a:endParaRPr>
          </a:p>
          <a:p>
            <a:r>
              <a:rPr lang="en-US" sz="2800" dirty="0">
                <a:solidFill>
                  <a:schemeClr val="tx1"/>
                </a:solidFill>
              </a:rPr>
              <a:t>In 2015, DLS conducted an inspection at a school due to a broken leg. </a:t>
            </a:r>
          </a:p>
          <a:p>
            <a:endParaRPr lang="en-US" sz="2800" dirty="0">
              <a:solidFill>
                <a:schemeClr val="tx1"/>
              </a:solidFill>
            </a:endParaRPr>
          </a:p>
          <a:p>
            <a:r>
              <a:rPr lang="en-US" sz="2800" dirty="0">
                <a:solidFill>
                  <a:schemeClr val="tx1"/>
                </a:solidFill>
              </a:rPr>
              <a:t>School fixed the storage room. </a:t>
            </a:r>
          </a:p>
          <a:p>
            <a:r>
              <a:rPr lang="en-US" sz="2800" dirty="0">
                <a:solidFill>
                  <a:schemeClr val="tx1"/>
                </a:solidFill>
              </a:rPr>
              <a:t>No fine or penalty.</a:t>
            </a:r>
          </a:p>
        </p:txBody>
      </p:sp>
      <p:sp>
        <p:nvSpPr>
          <p:cNvPr id="3" name="TextBox 2"/>
          <p:cNvSpPr txBox="1"/>
          <p:nvPr/>
        </p:nvSpPr>
        <p:spPr>
          <a:xfrm>
            <a:off x="4648200" y="4343400"/>
            <a:ext cx="4343400" cy="923330"/>
          </a:xfrm>
          <a:prstGeom prst="rect">
            <a:avLst/>
          </a:prstGeom>
          <a:noFill/>
        </p:spPr>
        <p:txBody>
          <a:bodyPr wrap="square" rtlCol="0">
            <a:spAutoFit/>
          </a:bodyPr>
          <a:lstStyle/>
          <a:p>
            <a:r>
              <a:rPr lang="en-US" dirty="0"/>
              <a:t>OSHA: 29 CFR 1910.22</a:t>
            </a:r>
          </a:p>
          <a:p>
            <a:r>
              <a:rPr lang="en-US" dirty="0"/>
              <a:t>Massachusetts Law M.G.L. c149 s18A</a:t>
            </a:r>
          </a:p>
          <a:p>
            <a:endParaRPr lang="en-US" dirty="0"/>
          </a:p>
        </p:txBody>
      </p:sp>
    </p:spTree>
    <p:extLst>
      <p:ext uri="{BB962C8B-B14F-4D97-AF65-F5344CB8AC3E}">
        <p14:creationId xmlns:p14="http://schemas.microsoft.com/office/powerpoint/2010/main" val="3410905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pPr marL="109537" indent="0">
              <a:buNone/>
            </a:pPr>
            <a:r>
              <a:rPr lang="en-US" dirty="0"/>
              <a:t>In 2015, DLS conducted an inspection at a </a:t>
            </a:r>
          </a:p>
          <a:p>
            <a:pPr marL="109537" indent="0">
              <a:buNone/>
            </a:pPr>
            <a:r>
              <a:rPr lang="en-US" dirty="0"/>
              <a:t>town office due to a complaint.</a:t>
            </a:r>
          </a:p>
          <a:p>
            <a:pPr marL="109537" indent="0">
              <a:buNone/>
            </a:pPr>
            <a:endParaRPr lang="en-US" dirty="0"/>
          </a:p>
          <a:p>
            <a:pPr marL="109537" indent="0">
              <a:buNone/>
            </a:pPr>
            <a:r>
              <a:rPr lang="en-US" dirty="0"/>
              <a:t>The employees kept a tally of how many people tripped.</a:t>
            </a:r>
          </a:p>
        </p:txBody>
      </p:sp>
      <p:sp>
        <p:nvSpPr>
          <p:cNvPr id="5" name="Title 4"/>
          <p:cNvSpPr>
            <a:spLocks noGrp="1"/>
          </p:cNvSpPr>
          <p:nvPr>
            <p:ph type="title"/>
          </p:nvPr>
        </p:nvSpPr>
        <p:spPr/>
        <p:txBody>
          <a:bodyPr/>
          <a:lstStyle/>
          <a:p>
            <a:r>
              <a:rPr lang="en-US" dirty="0"/>
              <a:t>Slip, Trip</a:t>
            </a:r>
          </a:p>
        </p:txBody>
      </p:sp>
      <p:sp>
        <p:nvSpPr>
          <p:cNvPr id="4" name="Slide Number Placeholder 3"/>
          <p:cNvSpPr>
            <a:spLocks noGrp="1"/>
          </p:cNvSpPr>
          <p:nvPr>
            <p:ph type="sldNum" sz="quarter" idx="12"/>
          </p:nvPr>
        </p:nvSpPr>
        <p:spPr/>
        <p:txBody>
          <a:bodyPr/>
          <a:lstStyle/>
          <a:p>
            <a:pPr>
              <a:defRPr/>
            </a:pPr>
            <a:fld id="{42F37A31-E37C-4CE5-BF64-56F52423DD4F}" type="slidenum">
              <a:rPr lang="en-US" smtClean="0"/>
              <a:pPr>
                <a:defRPr/>
              </a:pPr>
              <a:t>15</a:t>
            </a:fld>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366926"/>
            <a:ext cx="4064000" cy="30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7720" y="3733800"/>
            <a:ext cx="4044896" cy="281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23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109537" indent="0">
              <a:buNone/>
            </a:pPr>
            <a:r>
              <a:rPr lang="en-US" u="sng" dirty="0"/>
              <a:t>DLS Inspections</a:t>
            </a:r>
          </a:p>
          <a:p>
            <a:r>
              <a:rPr lang="en-US" dirty="0"/>
              <a:t>Floor opening greater than 1inch.</a:t>
            </a:r>
          </a:p>
          <a:p>
            <a:endParaRPr lang="en-US" dirty="0"/>
          </a:p>
        </p:txBody>
      </p:sp>
      <p:sp>
        <p:nvSpPr>
          <p:cNvPr id="4" name="Title 3"/>
          <p:cNvSpPr>
            <a:spLocks noGrp="1"/>
          </p:cNvSpPr>
          <p:nvPr>
            <p:ph type="title"/>
          </p:nvPr>
        </p:nvSpPr>
        <p:spPr/>
        <p:txBody>
          <a:bodyPr/>
          <a:lstStyle/>
          <a:p>
            <a:r>
              <a:rPr lang="en-US" dirty="0"/>
              <a:t>Floor Holes</a:t>
            </a:r>
          </a:p>
        </p:txBody>
      </p:sp>
      <p:sp>
        <p:nvSpPr>
          <p:cNvPr id="5" name="Slide Number Placeholder 4"/>
          <p:cNvSpPr>
            <a:spLocks noGrp="1"/>
          </p:cNvSpPr>
          <p:nvPr>
            <p:ph type="sldNum" sz="quarter" idx="12"/>
          </p:nvPr>
        </p:nvSpPr>
        <p:spPr/>
        <p:txBody>
          <a:bodyPr/>
          <a:lstStyle/>
          <a:p>
            <a:pPr>
              <a:defRPr/>
            </a:pPr>
            <a:fld id="{60771FA4-FF2D-4D33-922D-0D67786166B6}" type="slidenum">
              <a:rPr lang="en-US" smtClean="0"/>
              <a:pPr>
                <a:defRPr/>
              </a:pPr>
              <a:t>16</a:t>
            </a:fld>
            <a:endParaRPr lang="en-US" dirty="0"/>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72100" y="304801"/>
            <a:ext cx="3433763" cy="254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372100" y="3048000"/>
            <a:ext cx="3328757" cy="250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5029200" y="3581400"/>
            <a:ext cx="2116931" cy="1295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86400" y="5943600"/>
            <a:ext cx="3319463" cy="646331"/>
          </a:xfrm>
          <a:prstGeom prst="rect">
            <a:avLst/>
          </a:prstGeom>
          <a:noFill/>
        </p:spPr>
        <p:txBody>
          <a:bodyPr wrap="square" rtlCol="0">
            <a:spAutoFit/>
          </a:bodyPr>
          <a:lstStyle/>
          <a:p>
            <a:r>
              <a:rPr lang="en-US" dirty="0"/>
              <a:t>OSHA 1910.23 (a)</a:t>
            </a:r>
          </a:p>
          <a:p>
            <a:r>
              <a:rPr lang="en-US" dirty="0"/>
              <a:t>MGL c149 s.6, 18A</a:t>
            </a:r>
          </a:p>
        </p:txBody>
      </p:sp>
      <p:sp>
        <p:nvSpPr>
          <p:cNvPr id="9" name="TextBox 8"/>
          <p:cNvSpPr txBox="1"/>
          <p:nvPr/>
        </p:nvSpPr>
        <p:spPr>
          <a:xfrm>
            <a:off x="2971800" y="4676090"/>
            <a:ext cx="2362200" cy="646331"/>
          </a:xfrm>
          <a:prstGeom prst="rect">
            <a:avLst/>
          </a:prstGeom>
          <a:noFill/>
          <a:ln>
            <a:solidFill>
              <a:srgbClr val="0071C6"/>
            </a:solidFill>
          </a:ln>
        </p:spPr>
        <p:txBody>
          <a:bodyPr wrap="square" rtlCol="0">
            <a:spAutoFit/>
          </a:bodyPr>
          <a:lstStyle/>
          <a:p>
            <a:r>
              <a:rPr lang="en-US" dirty="0"/>
              <a:t>Cover available, not replaced.</a:t>
            </a:r>
          </a:p>
        </p:txBody>
      </p:sp>
    </p:spTree>
    <p:extLst>
      <p:ext uri="{BB962C8B-B14F-4D97-AF65-F5344CB8AC3E}">
        <p14:creationId xmlns:p14="http://schemas.microsoft.com/office/powerpoint/2010/main" val="2125299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109537" indent="0">
              <a:buNone/>
            </a:pPr>
            <a:r>
              <a:rPr lang="en-US" dirty="0"/>
              <a:t>DLS Inspections:</a:t>
            </a:r>
          </a:p>
          <a:p>
            <a:r>
              <a:rPr lang="en-US" dirty="0"/>
              <a:t>Lack of handrail</a:t>
            </a:r>
          </a:p>
          <a:p>
            <a:r>
              <a:rPr lang="en-US" dirty="0"/>
              <a:t>Lack of railing on the mezzanine level</a:t>
            </a:r>
          </a:p>
          <a:p>
            <a:pPr marL="109537" indent="0">
              <a:buNone/>
            </a:pPr>
            <a:endParaRPr lang="en-US" dirty="0"/>
          </a:p>
        </p:txBody>
      </p:sp>
      <p:sp>
        <p:nvSpPr>
          <p:cNvPr id="4" name="Title 3"/>
          <p:cNvSpPr>
            <a:spLocks noGrp="1"/>
          </p:cNvSpPr>
          <p:nvPr>
            <p:ph type="title"/>
          </p:nvPr>
        </p:nvSpPr>
        <p:spPr/>
        <p:txBody>
          <a:bodyPr/>
          <a:lstStyle/>
          <a:p>
            <a:r>
              <a:rPr lang="en-US" dirty="0"/>
              <a:t>Stairs and Railings</a:t>
            </a:r>
          </a:p>
        </p:txBody>
      </p:sp>
      <p:sp>
        <p:nvSpPr>
          <p:cNvPr id="5" name="Slide Number Placeholder 4"/>
          <p:cNvSpPr>
            <a:spLocks noGrp="1"/>
          </p:cNvSpPr>
          <p:nvPr>
            <p:ph type="sldNum" sz="quarter" idx="12"/>
          </p:nvPr>
        </p:nvSpPr>
        <p:spPr/>
        <p:txBody>
          <a:bodyPr/>
          <a:lstStyle/>
          <a:p>
            <a:pPr>
              <a:defRPr/>
            </a:pPr>
            <a:fld id="{60771FA4-FF2D-4D33-922D-0D67786166B6}" type="slidenum">
              <a:rPr lang="en-US" smtClean="0"/>
              <a:pPr>
                <a:defRPr/>
              </a:pPr>
              <a:t>17</a:t>
            </a:fld>
            <a:endParaRPr lang="en-US" dirty="0"/>
          </a:p>
        </p:txBody>
      </p:sp>
      <p:pic>
        <p:nvPicPr>
          <p:cNvPr id="1026"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648200" y="2229644"/>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53000" y="5562600"/>
            <a:ext cx="3886200" cy="646331"/>
          </a:xfrm>
          <a:prstGeom prst="rect">
            <a:avLst/>
          </a:prstGeom>
          <a:noFill/>
        </p:spPr>
        <p:txBody>
          <a:bodyPr wrap="square" rtlCol="0">
            <a:spAutoFit/>
          </a:bodyPr>
          <a:lstStyle/>
          <a:p>
            <a:r>
              <a:rPr lang="en-US" b="1" dirty="0"/>
              <a:t>OSHA: 29 CFR 1910.23(d)(1)(ii) </a:t>
            </a:r>
          </a:p>
          <a:p>
            <a:r>
              <a:rPr lang="en-US" b="1" dirty="0"/>
              <a:t>MGL c149 §6</a:t>
            </a:r>
            <a:endParaRPr lang="en-US" dirty="0"/>
          </a:p>
        </p:txBody>
      </p:sp>
    </p:spTree>
    <p:extLst>
      <p:ext uri="{BB962C8B-B14F-4D97-AF65-F5344CB8AC3E}">
        <p14:creationId xmlns:p14="http://schemas.microsoft.com/office/powerpoint/2010/main" val="3747250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109537" indent="0">
              <a:buNone/>
            </a:pPr>
            <a:r>
              <a:rPr lang="en-US" u="sng" dirty="0"/>
              <a:t>Inspection History</a:t>
            </a:r>
          </a:p>
          <a:p>
            <a:r>
              <a:rPr lang="en-US" dirty="0"/>
              <a:t>Lack of railings</a:t>
            </a:r>
          </a:p>
          <a:p>
            <a:r>
              <a:rPr lang="en-US" dirty="0"/>
              <a:t>Slippery</a:t>
            </a:r>
          </a:p>
          <a:p>
            <a:r>
              <a:rPr lang="en-US" dirty="0"/>
              <a:t>Lighting</a:t>
            </a:r>
          </a:p>
          <a:p>
            <a:r>
              <a:rPr lang="en-US" dirty="0"/>
              <a:t>Uneven surface</a:t>
            </a:r>
          </a:p>
          <a:p>
            <a:r>
              <a:rPr lang="en-US" dirty="0"/>
              <a:t>Gap at door</a:t>
            </a:r>
          </a:p>
          <a:p>
            <a:endParaRPr lang="en-US" dirty="0"/>
          </a:p>
        </p:txBody>
      </p:sp>
      <p:sp>
        <p:nvSpPr>
          <p:cNvPr id="4" name="Title 3"/>
          <p:cNvSpPr>
            <a:spLocks noGrp="1"/>
          </p:cNvSpPr>
          <p:nvPr>
            <p:ph type="title"/>
          </p:nvPr>
        </p:nvSpPr>
        <p:spPr/>
        <p:txBody>
          <a:bodyPr/>
          <a:lstStyle/>
          <a:p>
            <a:r>
              <a:rPr lang="en-US" dirty="0"/>
              <a:t>Ramps</a:t>
            </a:r>
          </a:p>
        </p:txBody>
      </p:sp>
      <p:sp>
        <p:nvSpPr>
          <p:cNvPr id="5" name="Slide Number Placeholder 4"/>
          <p:cNvSpPr>
            <a:spLocks noGrp="1"/>
          </p:cNvSpPr>
          <p:nvPr>
            <p:ph type="sldNum" sz="quarter" idx="12"/>
          </p:nvPr>
        </p:nvSpPr>
        <p:spPr/>
        <p:txBody>
          <a:bodyPr/>
          <a:lstStyle/>
          <a:p>
            <a:pPr>
              <a:defRPr/>
            </a:pPr>
            <a:fld id="{60771FA4-FF2D-4D33-922D-0D67786166B6}" type="slidenum">
              <a:rPr lang="en-US" smtClean="0"/>
              <a:pPr>
                <a:defRPr/>
              </a:pPr>
              <a:t>18</a:t>
            </a:fld>
            <a:endParaRPr lang="en-US" dirty="0"/>
          </a:p>
        </p:txBody>
      </p:sp>
      <p:pic>
        <p:nvPicPr>
          <p:cNvPr id="5125"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2587" y="1524000"/>
            <a:ext cx="3832763" cy="2877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5448983"/>
            <a:ext cx="3209925" cy="646331"/>
          </a:xfrm>
          <a:prstGeom prst="rect">
            <a:avLst/>
          </a:prstGeom>
          <a:noFill/>
        </p:spPr>
        <p:txBody>
          <a:bodyPr wrap="square" rtlCol="0">
            <a:spAutoFit/>
          </a:bodyPr>
          <a:lstStyle/>
          <a:p>
            <a:r>
              <a:rPr lang="en-US" dirty="0"/>
              <a:t>OSHA 5(a)(1)</a:t>
            </a:r>
          </a:p>
          <a:p>
            <a:r>
              <a:rPr lang="en-US" dirty="0"/>
              <a:t>MGL c149 §6</a:t>
            </a:r>
          </a:p>
        </p:txBody>
      </p:sp>
      <p:sp>
        <p:nvSpPr>
          <p:cNvPr id="8" name="TextBox 7"/>
          <p:cNvSpPr txBox="1"/>
          <p:nvPr/>
        </p:nvSpPr>
        <p:spPr>
          <a:xfrm>
            <a:off x="4648200" y="4717197"/>
            <a:ext cx="2590800" cy="830997"/>
          </a:xfrm>
          <a:prstGeom prst="rect">
            <a:avLst/>
          </a:prstGeom>
          <a:noFill/>
        </p:spPr>
        <p:txBody>
          <a:bodyPr wrap="square" rtlCol="0">
            <a:spAutoFit/>
          </a:bodyPr>
          <a:lstStyle/>
          <a:p>
            <a:r>
              <a:rPr lang="en-US" sz="1600" dirty="0"/>
              <a:t>School:</a:t>
            </a:r>
          </a:p>
          <a:p>
            <a:r>
              <a:rPr lang="en-US" sz="1600" dirty="0"/>
              <a:t>Worker fell off ramp when carrying coolers.  </a:t>
            </a:r>
          </a:p>
        </p:txBody>
      </p:sp>
    </p:spTree>
    <p:extLst>
      <p:ext uri="{BB962C8B-B14F-4D97-AF65-F5344CB8AC3E}">
        <p14:creationId xmlns:p14="http://schemas.microsoft.com/office/powerpoint/2010/main" val="105094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4724400" cy="4525963"/>
          </a:xfrm>
        </p:spPr>
        <p:txBody>
          <a:bodyPr/>
          <a:lstStyle/>
          <a:p>
            <a:pPr marL="109537" indent="0">
              <a:buNone/>
            </a:pPr>
            <a:r>
              <a:rPr lang="en-US" u="sng" dirty="0"/>
              <a:t>DLS Inspections</a:t>
            </a:r>
            <a:r>
              <a:rPr lang="en-US" dirty="0"/>
              <a:t>:</a:t>
            </a:r>
          </a:p>
          <a:p>
            <a:r>
              <a:rPr lang="en-US" dirty="0"/>
              <a:t>Lack of inspection</a:t>
            </a:r>
          </a:p>
          <a:p>
            <a:r>
              <a:rPr lang="en-US" dirty="0"/>
              <a:t>Lack of training.</a:t>
            </a:r>
          </a:p>
          <a:p>
            <a:endParaRPr lang="en-US" dirty="0"/>
          </a:p>
          <a:p>
            <a:endParaRPr lang="en-US" dirty="0"/>
          </a:p>
          <a:p>
            <a:endParaRPr lang="en-US" dirty="0"/>
          </a:p>
          <a:p>
            <a:endParaRPr lang="en-US" dirty="0"/>
          </a:p>
          <a:p>
            <a:endParaRPr lang="en-US" dirty="0"/>
          </a:p>
        </p:txBody>
      </p:sp>
      <p:sp>
        <p:nvSpPr>
          <p:cNvPr id="4" name="Title 3"/>
          <p:cNvSpPr>
            <a:spLocks noGrp="1"/>
          </p:cNvSpPr>
          <p:nvPr>
            <p:ph type="title"/>
          </p:nvPr>
        </p:nvSpPr>
        <p:spPr/>
        <p:txBody>
          <a:bodyPr/>
          <a:lstStyle/>
          <a:p>
            <a:pPr>
              <a:defRPr/>
            </a:pPr>
            <a:r>
              <a:rPr lang="en-US" dirty="0"/>
              <a:t>Ladder Accidents</a:t>
            </a:r>
          </a:p>
        </p:txBody>
      </p:sp>
      <p:sp>
        <p:nvSpPr>
          <p:cNvPr id="430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fld id="{7D7B3D34-EC46-469E-AF90-67DF1226D5BB}" type="slidenum">
              <a:rPr lang="en-US" altLang="en-US" sz="1000" smtClean="0">
                <a:solidFill>
                  <a:srgbClr val="000000"/>
                </a:solidFill>
                <a:latin typeface="Arial" charset="0"/>
              </a:rPr>
              <a:pPr/>
              <a:t>19</a:t>
            </a:fld>
            <a:endParaRPr lang="en-US" altLang="en-US" sz="1000" dirty="0">
              <a:solidFill>
                <a:srgbClr val="000000"/>
              </a:solidFill>
              <a:latin typeface="Arial" charset="0"/>
            </a:endParaRPr>
          </a:p>
        </p:txBody>
      </p:sp>
      <p:pic>
        <p:nvPicPr>
          <p:cNvPr id="4301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3124200"/>
            <a:ext cx="3149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3240" y="6858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5306109"/>
            <a:ext cx="3449983" cy="646331"/>
          </a:xfrm>
          <a:prstGeom prst="rect">
            <a:avLst/>
          </a:prstGeom>
          <a:noFill/>
        </p:spPr>
        <p:txBody>
          <a:bodyPr wrap="none" rtlCol="0">
            <a:spAutoFit/>
          </a:bodyPr>
          <a:lstStyle/>
          <a:p>
            <a:r>
              <a:rPr lang="en-US" dirty="0"/>
              <a:t>State:  MGL c.149 s18A</a:t>
            </a:r>
          </a:p>
          <a:p>
            <a:r>
              <a:rPr lang="en-US" dirty="0"/>
              <a:t>OSHA: 29 CFR 1910.22(d)(1)</a:t>
            </a:r>
          </a:p>
        </p:txBody>
      </p:sp>
      <p:sp>
        <p:nvSpPr>
          <p:cNvPr id="3" name="TextBox 2"/>
          <p:cNvSpPr txBox="1"/>
          <p:nvPr/>
        </p:nvSpPr>
        <p:spPr>
          <a:xfrm>
            <a:off x="5405120" y="5715000"/>
            <a:ext cx="3312160" cy="830997"/>
          </a:xfrm>
          <a:prstGeom prst="rect">
            <a:avLst/>
          </a:prstGeom>
          <a:noFill/>
        </p:spPr>
        <p:txBody>
          <a:bodyPr wrap="square" rtlCol="0">
            <a:spAutoFit/>
          </a:bodyPr>
          <a:lstStyle/>
          <a:p>
            <a:r>
              <a:rPr lang="en-US" sz="1600" dirty="0"/>
              <a:t>Broken crossbar, missing rivets, warped steps, ladder rated only for 150 pounds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2400" y="381000"/>
            <a:ext cx="8001000" cy="533400"/>
          </a:xfrm>
        </p:spPr>
        <p:txBody>
          <a:bodyPr>
            <a:normAutofit fontScale="90000"/>
          </a:bodyPr>
          <a:lstStyle/>
          <a:p>
            <a:pPr eaLnBrk="1" fontAlgn="auto" hangingPunct="1">
              <a:spcAft>
                <a:spcPts val="0"/>
              </a:spcAft>
              <a:defRPr/>
            </a:pPr>
            <a:r>
              <a:rPr lang="en-US" dirty="0"/>
              <a:t>Objectives</a:t>
            </a:r>
            <a:endParaRPr lang="en-US" sz="2000" i="1" dirty="0"/>
          </a:p>
        </p:txBody>
      </p:sp>
      <p:sp>
        <p:nvSpPr>
          <p:cNvPr id="4099" name="Content Placeholder 2"/>
          <p:cNvSpPr>
            <a:spLocks noGrp="1"/>
          </p:cNvSpPr>
          <p:nvPr>
            <p:ph idx="1"/>
          </p:nvPr>
        </p:nvSpPr>
        <p:spPr>
          <a:xfrm>
            <a:off x="381000" y="1828800"/>
            <a:ext cx="7848600" cy="4648200"/>
          </a:xfrm>
        </p:spPr>
        <p:txBody>
          <a:bodyPr rtlCol="0">
            <a:normAutofit/>
          </a:bodyPr>
          <a:lstStyle/>
          <a:p>
            <a:pPr marL="514350" indent="-514350" eaLnBrk="1" fontAlgn="auto" hangingPunct="1">
              <a:spcAft>
                <a:spcPts val="0"/>
              </a:spcAft>
              <a:buFont typeface="Arial" pitchFamily="34" charset="0"/>
              <a:buAutoNum type="arabicPeriod"/>
              <a:defRPr/>
            </a:pPr>
            <a:r>
              <a:rPr lang="en-US" sz="2000" dirty="0"/>
              <a:t>What types of injuries happen to employees?</a:t>
            </a:r>
          </a:p>
          <a:p>
            <a:pPr marL="514350" indent="-514350" eaLnBrk="1" fontAlgn="auto" hangingPunct="1">
              <a:spcAft>
                <a:spcPts val="0"/>
              </a:spcAft>
              <a:buFont typeface="Arial" pitchFamily="34" charset="0"/>
              <a:buAutoNum type="arabicPeriod"/>
              <a:defRPr/>
            </a:pPr>
            <a:endParaRPr lang="en-US" sz="2000" dirty="0"/>
          </a:p>
          <a:p>
            <a:pPr marL="514350" indent="-514350" eaLnBrk="1" fontAlgn="auto" hangingPunct="1">
              <a:spcAft>
                <a:spcPts val="0"/>
              </a:spcAft>
              <a:buFont typeface="Arial" pitchFamily="34" charset="0"/>
              <a:buAutoNum type="arabicPeriod"/>
              <a:defRPr/>
            </a:pPr>
            <a:r>
              <a:rPr lang="en-US" sz="2000" dirty="0"/>
              <a:t>What happens during a DLS safety inspection?</a:t>
            </a:r>
          </a:p>
          <a:p>
            <a:pPr marL="514350" indent="-514350" eaLnBrk="1" fontAlgn="auto" hangingPunct="1">
              <a:spcAft>
                <a:spcPts val="0"/>
              </a:spcAft>
              <a:buFont typeface="Arial" pitchFamily="34" charset="0"/>
              <a:buAutoNum type="arabicPeriod"/>
              <a:defRPr/>
            </a:pPr>
            <a:endParaRPr lang="en-US" sz="2000" dirty="0"/>
          </a:p>
          <a:p>
            <a:pPr marL="514350" indent="-514350" eaLnBrk="1" fontAlgn="auto" hangingPunct="1">
              <a:spcAft>
                <a:spcPts val="0"/>
              </a:spcAft>
              <a:buFont typeface="Arial" pitchFamily="34" charset="0"/>
              <a:buAutoNum type="arabicPeriod"/>
              <a:defRPr/>
            </a:pPr>
            <a:r>
              <a:rPr lang="en-US" sz="2000" dirty="0"/>
              <a:t>Examples of violations found at recent DLS inspections.</a:t>
            </a:r>
          </a:p>
          <a:p>
            <a:pPr marL="0" indent="0" eaLnBrk="1" fontAlgn="auto" hangingPunct="1">
              <a:spcAft>
                <a:spcPts val="0"/>
              </a:spcAft>
              <a:buFont typeface="Arial" pitchFamily="34" charset="0"/>
              <a:buNone/>
              <a:defRPr/>
            </a:pP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20536" y="4114800"/>
            <a:ext cx="305192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109537" indent="0">
              <a:buNone/>
            </a:pPr>
            <a:r>
              <a:rPr lang="en-US" u="sng" dirty="0"/>
              <a:t>DLS Inspections</a:t>
            </a:r>
          </a:p>
          <a:p>
            <a:r>
              <a:rPr lang="en-US" dirty="0"/>
              <a:t>Lack of Training</a:t>
            </a:r>
          </a:p>
          <a:p>
            <a:r>
              <a:rPr lang="en-US" dirty="0"/>
              <a:t>Lack of Preventive Maintenance</a:t>
            </a:r>
          </a:p>
          <a:p>
            <a:r>
              <a:rPr lang="en-US" dirty="0"/>
              <a:t>Pre-operation inspection check</a:t>
            </a:r>
          </a:p>
          <a:p>
            <a:endParaRPr lang="en-US" dirty="0"/>
          </a:p>
          <a:p>
            <a:pPr marL="109537" indent="0">
              <a:buNone/>
            </a:pPr>
            <a:r>
              <a:rPr lang="en-US" sz="2400" u="sng" dirty="0"/>
              <a:t>Accidents Investigated</a:t>
            </a:r>
            <a:r>
              <a:rPr lang="en-US" sz="2400" dirty="0"/>
              <a:t>:</a:t>
            </a:r>
          </a:p>
          <a:p>
            <a:r>
              <a:rPr lang="en-US" sz="2000" dirty="0"/>
              <a:t>Fall when climbing off platform</a:t>
            </a:r>
          </a:p>
          <a:p>
            <a:r>
              <a:rPr lang="en-US" sz="2000" dirty="0"/>
              <a:t>Carry off theater stage</a:t>
            </a:r>
          </a:p>
          <a:p>
            <a:endParaRPr lang="en-US" sz="2400" dirty="0"/>
          </a:p>
        </p:txBody>
      </p:sp>
      <p:sp>
        <p:nvSpPr>
          <p:cNvPr id="4" name="Title 3"/>
          <p:cNvSpPr>
            <a:spLocks noGrp="1"/>
          </p:cNvSpPr>
          <p:nvPr>
            <p:ph type="title"/>
          </p:nvPr>
        </p:nvSpPr>
        <p:spPr/>
        <p:txBody>
          <a:bodyPr/>
          <a:lstStyle/>
          <a:p>
            <a:r>
              <a:rPr lang="en-US" dirty="0"/>
              <a:t>Scissor Lifts</a:t>
            </a:r>
          </a:p>
        </p:txBody>
      </p:sp>
      <p:sp>
        <p:nvSpPr>
          <p:cNvPr id="5" name="Slide Number Placeholder 4"/>
          <p:cNvSpPr>
            <a:spLocks noGrp="1"/>
          </p:cNvSpPr>
          <p:nvPr>
            <p:ph type="sldNum" sz="quarter" idx="12"/>
          </p:nvPr>
        </p:nvSpPr>
        <p:spPr/>
        <p:txBody>
          <a:bodyPr/>
          <a:lstStyle/>
          <a:p>
            <a:pPr>
              <a:defRPr/>
            </a:pPr>
            <a:fld id="{60771FA4-FF2D-4D33-922D-0D67786166B6}" type="slidenum">
              <a:rPr lang="en-US" smtClean="0"/>
              <a:pPr>
                <a:defRPr/>
              </a:pPr>
              <a:t>20</a:t>
            </a:fld>
            <a:endParaRPr lang="en-US" dirty="0"/>
          </a:p>
        </p:txBody>
      </p:sp>
      <p:pic>
        <p:nvPicPr>
          <p:cNvPr id="102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05400" y="1066800"/>
            <a:ext cx="2667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191000"/>
            <a:ext cx="1712913"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842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109537" indent="0">
              <a:buNone/>
            </a:pPr>
            <a:r>
              <a:rPr lang="en-US" dirty="0"/>
              <a:t>DLS Inspections:</a:t>
            </a:r>
          </a:p>
          <a:p>
            <a:r>
              <a:rPr lang="en-US" dirty="0"/>
              <a:t>Lack of railing where floor ends</a:t>
            </a:r>
          </a:p>
          <a:p>
            <a:pPr marL="109537" indent="0">
              <a:buNone/>
            </a:pPr>
            <a:endParaRPr lang="en-US" dirty="0"/>
          </a:p>
          <a:p>
            <a:pPr marL="109537" indent="0">
              <a:buNone/>
            </a:pPr>
            <a:endParaRPr lang="en-US" dirty="0"/>
          </a:p>
          <a:p>
            <a:pPr marL="109537" indent="0">
              <a:buNone/>
            </a:pPr>
            <a:endParaRPr lang="en-US" dirty="0"/>
          </a:p>
          <a:p>
            <a:pPr marL="109537" indent="0">
              <a:buNone/>
            </a:pPr>
            <a:endParaRPr lang="en-US" dirty="0"/>
          </a:p>
        </p:txBody>
      </p:sp>
      <p:sp>
        <p:nvSpPr>
          <p:cNvPr id="4" name="Title 3"/>
          <p:cNvSpPr>
            <a:spLocks noGrp="1"/>
          </p:cNvSpPr>
          <p:nvPr>
            <p:ph type="title"/>
          </p:nvPr>
        </p:nvSpPr>
        <p:spPr/>
        <p:txBody>
          <a:bodyPr/>
          <a:lstStyle/>
          <a:p>
            <a:r>
              <a:rPr lang="en-US" dirty="0"/>
              <a:t>Attic Floors</a:t>
            </a:r>
          </a:p>
        </p:txBody>
      </p:sp>
      <p:sp>
        <p:nvSpPr>
          <p:cNvPr id="5" name="Slide Number Placeholder 4"/>
          <p:cNvSpPr>
            <a:spLocks noGrp="1"/>
          </p:cNvSpPr>
          <p:nvPr>
            <p:ph type="sldNum" sz="quarter" idx="12"/>
          </p:nvPr>
        </p:nvSpPr>
        <p:spPr/>
        <p:txBody>
          <a:bodyPr/>
          <a:lstStyle/>
          <a:p>
            <a:pPr>
              <a:defRPr/>
            </a:pPr>
            <a:fld id="{60771FA4-FF2D-4D33-922D-0D67786166B6}" type="slidenum">
              <a:rPr lang="en-US" smtClean="0"/>
              <a:pPr>
                <a:defRPr/>
              </a:pPr>
              <a:t>21</a:t>
            </a:fld>
            <a:endParaRPr lang="en-US" dirty="0"/>
          </a:p>
        </p:txBody>
      </p:sp>
      <p:pic>
        <p:nvPicPr>
          <p:cNvPr id="133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35006" y="3733800"/>
            <a:ext cx="3050062" cy="228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5800" y="5373468"/>
            <a:ext cx="3263196" cy="646331"/>
          </a:xfrm>
          <a:prstGeom prst="rect">
            <a:avLst/>
          </a:prstGeom>
          <a:noFill/>
        </p:spPr>
        <p:txBody>
          <a:bodyPr wrap="square" rtlCol="0">
            <a:spAutoFit/>
          </a:bodyPr>
          <a:lstStyle/>
          <a:p>
            <a:r>
              <a:rPr lang="en-US" dirty="0"/>
              <a:t>OSHA 29 CFR 1910.23(c)(3)</a:t>
            </a:r>
          </a:p>
          <a:p>
            <a:endParaRPr lang="en-US" dirty="0"/>
          </a:p>
        </p:txBody>
      </p:sp>
      <p:pic>
        <p:nvPicPr>
          <p:cNvPr id="13316" name="Picture 4"/>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181600" y="304800"/>
            <a:ext cx="3072650" cy="229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105400" y="2694800"/>
            <a:ext cx="3657600" cy="830997"/>
          </a:xfrm>
          <a:prstGeom prst="rect">
            <a:avLst/>
          </a:prstGeom>
          <a:noFill/>
        </p:spPr>
        <p:txBody>
          <a:bodyPr wrap="square" rtlCol="0">
            <a:spAutoFit/>
          </a:bodyPr>
          <a:lstStyle/>
          <a:p>
            <a:r>
              <a:rPr lang="en-US" sz="1600" dirty="0"/>
              <a:t>Worker fell thru when stepped off of plywood path onto the 2x4 ceiling tiles for the room below. </a:t>
            </a:r>
          </a:p>
        </p:txBody>
      </p:sp>
      <p:cxnSp>
        <p:nvCxnSpPr>
          <p:cNvPr id="12" name="Straight Arrow Connector 11"/>
          <p:cNvCxnSpPr/>
          <p:nvPr/>
        </p:nvCxnSpPr>
        <p:spPr>
          <a:xfrm>
            <a:off x="6172200" y="400050"/>
            <a:ext cx="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05400" y="6172200"/>
            <a:ext cx="3200400" cy="584775"/>
          </a:xfrm>
          <a:prstGeom prst="rect">
            <a:avLst/>
          </a:prstGeom>
          <a:noFill/>
        </p:spPr>
        <p:txBody>
          <a:bodyPr wrap="square" rtlCol="0">
            <a:spAutoFit/>
          </a:bodyPr>
          <a:lstStyle/>
          <a:p>
            <a:r>
              <a:rPr lang="en-US" sz="1600" dirty="0"/>
              <a:t>Plywood path for HVAC access adjacent to 2x4 ceiling tiles.</a:t>
            </a:r>
          </a:p>
        </p:txBody>
      </p:sp>
      <p:cxnSp>
        <p:nvCxnSpPr>
          <p:cNvPr id="17" name="Straight Arrow Connector 16"/>
          <p:cNvCxnSpPr/>
          <p:nvPr/>
        </p:nvCxnSpPr>
        <p:spPr>
          <a:xfrm>
            <a:off x="5410200" y="4495800"/>
            <a:ext cx="533400" cy="8776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572000"/>
            <a:ext cx="762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400800" y="1295400"/>
            <a:ext cx="457200" cy="3238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0800" y="1619250"/>
            <a:ext cx="685800" cy="2095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626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1481328"/>
            <a:ext cx="4308389" cy="4525963"/>
          </a:xfrm>
        </p:spPr>
        <p:txBody>
          <a:bodyPr/>
          <a:lstStyle/>
          <a:p>
            <a:r>
              <a:rPr lang="en-US" dirty="0"/>
              <a:t>Skylights must be protected by railing, cage, screen  or net.</a:t>
            </a:r>
          </a:p>
          <a:p>
            <a:endParaRPr lang="en-US" dirty="0"/>
          </a:p>
          <a:p>
            <a:r>
              <a:rPr lang="en-US" dirty="0"/>
              <a:t>In 2015, DLS issued a Written Warning after a town employee fell through a skylight. </a:t>
            </a:r>
          </a:p>
          <a:p>
            <a:endParaRPr lang="en-US" dirty="0"/>
          </a:p>
          <a:p>
            <a:endParaRPr lang="en-US" dirty="0"/>
          </a:p>
        </p:txBody>
      </p:sp>
      <p:sp>
        <p:nvSpPr>
          <p:cNvPr id="8" name="Content Placeholder 7"/>
          <p:cNvSpPr>
            <a:spLocks noGrp="1"/>
          </p:cNvSpPr>
          <p:nvPr>
            <p:ph sz="half" idx="2"/>
          </p:nvPr>
        </p:nvSpPr>
        <p:spPr>
          <a:xfrm>
            <a:off x="4724400" y="1481328"/>
            <a:ext cx="4419600" cy="4525963"/>
          </a:xfrm>
        </p:spPr>
        <p:txBody>
          <a:bodyPr/>
          <a:lstStyle/>
          <a:p>
            <a:endParaRPr lang="en-US" dirty="0"/>
          </a:p>
          <a:p>
            <a:endParaRPr lang="en-US" dirty="0"/>
          </a:p>
          <a:p>
            <a:endParaRPr lang="en-US" dirty="0"/>
          </a:p>
          <a:p>
            <a:endParaRPr lang="en-US" dirty="0"/>
          </a:p>
          <a:p>
            <a:endParaRPr lang="en-US" dirty="0"/>
          </a:p>
          <a:p>
            <a:endParaRPr lang="en-US" dirty="0"/>
          </a:p>
          <a:p>
            <a:pPr marL="109537" indent="0">
              <a:buNone/>
            </a:pPr>
            <a:r>
              <a:rPr lang="en-US" sz="1800" dirty="0">
                <a:solidFill>
                  <a:srgbClr val="0070C0"/>
                </a:solidFill>
              </a:rPr>
              <a:t>OSHA: 29 CFR 1910.23(a)(4)</a:t>
            </a:r>
          </a:p>
          <a:p>
            <a:pPr marL="109537" indent="0">
              <a:buNone/>
            </a:pPr>
            <a:r>
              <a:rPr lang="en-US" sz="1800" dirty="0">
                <a:solidFill>
                  <a:srgbClr val="0070C0"/>
                </a:solidFill>
              </a:rPr>
              <a:t>Massachusetts Law M.G.L. c149 s6</a:t>
            </a:r>
          </a:p>
          <a:p>
            <a:pPr marL="109537" indent="0">
              <a:buNone/>
            </a:pPr>
            <a:endParaRPr lang="en-US" sz="1800" dirty="0">
              <a:solidFill>
                <a:srgbClr val="0070C0"/>
              </a:solidFill>
            </a:endParaRPr>
          </a:p>
          <a:p>
            <a:pPr marL="109537" indent="0">
              <a:buNone/>
            </a:pPr>
            <a:endParaRPr lang="en-US" sz="1800" dirty="0">
              <a:solidFill>
                <a:srgbClr val="0070C0"/>
              </a:solidFill>
            </a:endParaRPr>
          </a:p>
          <a:p>
            <a:endParaRPr lang="en-US" dirty="0"/>
          </a:p>
        </p:txBody>
      </p:sp>
      <p:sp>
        <p:nvSpPr>
          <p:cNvPr id="5" name="Title 4"/>
          <p:cNvSpPr>
            <a:spLocks noGrp="1"/>
          </p:cNvSpPr>
          <p:nvPr>
            <p:ph type="title"/>
          </p:nvPr>
        </p:nvSpPr>
        <p:spPr/>
        <p:txBody>
          <a:bodyPr/>
          <a:lstStyle/>
          <a:p>
            <a:r>
              <a:rPr lang="en-US" dirty="0"/>
              <a:t>Skylights: Fall Protection</a:t>
            </a:r>
          </a:p>
        </p:txBody>
      </p:sp>
      <p:sp>
        <p:nvSpPr>
          <p:cNvPr id="4" name="Slide Number Placeholder 3"/>
          <p:cNvSpPr>
            <a:spLocks noGrp="1"/>
          </p:cNvSpPr>
          <p:nvPr>
            <p:ph type="sldNum" sz="quarter" idx="12"/>
          </p:nvPr>
        </p:nvSpPr>
        <p:spPr/>
        <p:txBody>
          <a:bodyPr/>
          <a:lstStyle/>
          <a:p>
            <a:pPr>
              <a:defRPr/>
            </a:pPr>
            <a:fld id="{42F37A31-E37C-4CE5-BF64-56F52423DD4F}" type="slidenum">
              <a:rPr lang="en-US" smtClean="0"/>
              <a:pPr>
                <a:defRPr/>
              </a:pPr>
              <a:t>22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89658" y="1524000"/>
            <a:ext cx="3697142"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412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1481328"/>
            <a:ext cx="4724400" cy="4525963"/>
          </a:xfrm>
        </p:spPr>
        <p:txBody>
          <a:bodyPr/>
          <a:lstStyle/>
          <a:p>
            <a:r>
              <a:rPr lang="en-US" dirty="0"/>
              <a:t>Workers performing inspection or maintenance on roof must be protected from falling off roof.</a:t>
            </a:r>
          </a:p>
          <a:p>
            <a:endParaRPr lang="en-US" dirty="0"/>
          </a:p>
          <a:p>
            <a:r>
              <a:rPr lang="en-US" dirty="0"/>
              <a:t>Methods include:</a:t>
            </a:r>
          </a:p>
          <a:p>
            <a:pPr lvl="1"/>
            <a:r>
              <a:rPr lang="en-US" dirty="0"/>
              <a:t>Guardrails </a:t>
            </a:r>
            <a:r>
              <a:rPr lang="en-US" sz="1800" dirty="0"/>
              <a:t>(6ft from edge)</a:t>
            </a:r>
          </a:p>
          <a:p>
            <a:pPr lvl="1"/>
            <a:r>
              <a:rPr lang="en-US" dirty="0"/>
              <a:t>Restraint system</a:t>
            </a:r>
          </a:p>
          <a:p>
            <a:pPr lvl="1"/>
            <a:r>
              <a:rPr lang="en-US" sz="2000" dirty="0"/>
              <a:t> </a:t>
            </a:r>
            <a:r>
              <a:rPr lang="en-US" dirty="0"/>
              <a:t>	</a:t>
            </a:r>
          </a:p>
          <a:p>
            <a:endParaRPr lang="en-US" dirty="0"/>
          </a:p>
        </p:txBody>
      </p:sp>
      <p:sp>
        <p:nvSpPr>
          <p:cNvPr id="8" name="Content Placeholder 7"/>
          <p:cNvSpPr>
            <a:spLocks noGrp="1"/>
          </p:cNvSpPr>
          <p:nvPr>
            <p:ph sz="half" idx="2"/>
          </p:nvPr>
        </p:nvSpPr>
        <p:spPr>
          <a:xfrm>
            <a:off x="5029200" y="1481328"/>
            <a:ext cx="3962400" cy="4525963"/>
          </a:xfrm>
        </p:spPr>
        <p:txBody>
          <a:bodyPr/>
          <a:lstStyle/>
          <a:p>
            <a:endParaRPr lang="en-US" dirty="0"/>
          </a:p>
          <a:p>
            <a:endParaRPr lang="en-US" dirty="0"/>
          </a:p>
          <a:p>
            <a:endParaRPr lang="en-US" dirty="0"/>
          </a:p>
          <a:p>
            <a:endParaRPr lang="en-US" dirty="0"/>
          </a:p>
          <a:p>
            <a:endParaRPr lang="en-US" dirty="0"/>
          </a:p>
          <a:p>
            <a:endParaRPr lang="en-US" dirty="0"/>
          </a:p>
          <a:p>
            <a:pPr marL="109537" indent="0">
              <a:buNone/>
            </a:pPr>
            <a:r>
              <a:rPr lang="en-US" sz="2000" dirty="0">
                <a:solidFill>
                  <a:srgbClr val="0070C0"/>
                </a:solidFill>
              </a:rPr>
              <a:t>OSHA: 29 CFR 1910.23</a:t>
            </a:r>
          </a:p>
          <a:p>
            <a:pPr marL="109537" indent="0">
              <a:buNone/>
            </a:pPr>
            <a:r>
              <a:rPr lang="en-US" sz="2000" dirty="0">
                <a:solidFill>
                  <a:srgbClr val="0070C0"/>
                </a:solidFill>
              </a:rPr>
              <a:t>State:  M.G.L. c149 s6</a:t>
            </a:r>
          </a:p>
          <a:p>
            <a:endParaRPr lang="en-US" dirty="0"/>
          </a:p>
          <a:p>
            <a:endParaRPr lang="en-US" dirty="0"/>
          </a:p>
        </p:txBody>
      </p:sp>
      <p:sp>
        <p:nvSpPr>
          <p:cNvPr id="5" name="Title 4"/>
          <p:cNvSpPr>
            <a:spLocks noGrp="1"/>
          </p:cNvSpPr>
          <p:nvPr>
            <p:ph type="title"/>
          </p:nvPr>
        </p:nvSpPr>
        <p:spPr/>
        <p:txBody>
          <a:bodyPr/>
          <a:lstStyle/>
          <a:p>
            <a:r>
              <a:rPr lang="en-US" dirty="0"/>
              <a:t>Roof: Fall Protection</a:t>
            </a:r>
          </a:p>
        </p:txBody>
      </p:sp>
      <p:sp>
        <p:nvSpPr>
          <p:cNvPr id="4" name="Slide Number Placeholder 3"/>
          <p:cNvSpPr>
            <a:spLocks noGrp="1"/>
          </p:cNvSpPr>
          <p:nvPr>
            <p:ph type="sldNum" sz="quarter" idx="12"/>
          </p:nvPr>
        </p:nvSpPr>
        <p:spPr/>
        <p:txBody>
          <a:bodyPr/>
          <a:lstStyle/>
          <a:p>
            <a:pPr>
              <a:defRPr/>
            </a:pPr>
            <a:fld id="{42F37A31-E37C-4CE5-BF64-56F52423DD4F}" type="slidenum">
              <a:rPr lang="en-US" smtClean="0"/>
              <a:pPr>
                <a:defRPr/>
              </a:pPr>
              <a:t>23</a:t>
            </a:fld>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24901" y="1514475"/>
            <a:ext cx="3198694"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771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Lifting: Back Injury</a:t>
            </a:r>
          </a:p>
        </p:txBody>
      </p:sp>
      <p:sp>
        <p:nvSpPr>
          <p:cNvPr id="4403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rgbClr val="0080FF"/>
                </a:solidFill>
                <a:latin typeface="Lucida Sans Unicode" pitchFamily="34" charset="0"/>
                <a:cs typeface="Arial" charset="0"/>
              </a:defRPr>
            </a:lvl1pPr>
            <a:lvl2pPr marL="742950" indent="-285750" eaLnBrk="0" hangingPunct="0">
              <a:defRPr>
                <a:solidFill>
                  <a:srgbClr val="0080FF"/>
                </a:solidFill>
                <a:latin typeface="Lucida Sans Unicode" pitchFamily="34" charset="0"/>
                <a:cs typeface="Arial" charset="0"/>
              </a:defRPr>
            </a:lvl2pPr>
            <a:lvl3pPr marL="1143000" indent="-228600" eaLnBrk="0" hangingPunct="0">
              <a:defRPr>
                <a:solidFill>
                  <a:srgbClr val="0080FF"/>
                </a:solidFill>
                <a:latin typeface="Lucida Sans Unicode" pitchFamily="34" charset="0"/>
                <a:cs typeface="Arial" charset="0"/>
              </a:defRPr>
            </a:lvl3pPr>
            <a:lvl4pPr marL="1600200" indent="-228600" eaLnBrk="0" hangingPunct="0">
              <a:defRPr>
                <a:solidFill>
                  <a:srgbClr val="0080FF"/>
                </a:solidFill>
                <a:latin typeface="Lucida Sans Unicode" pitchFamily="34" charset="0"/>
                <a:cs typeface="Arial" charset="0"/>
              </a:defRPr>
            </a:lvl4pPr>
            <a:lvl5pPr marL="2057400" indent="-228600" eaLnBrk="0" hangingPunct="0">
              <a:defRPr>
                <a:solidFill>
                  <a:srgbClr val="0080FF"/>
                </a:solidFill>
                <a:latin typeface="Lucida Sans Unicode" pitchFamily="34" charset="0"/>
                <a:cs typeface="Arial" charset="0"/>
              </a:defRPr>
            </a:lvl5pPr>
            <a:lvl6pPr marL="2514600" indent="-228600" eaLnBrk="0" fontAlgn="base" hangingPunct="0">
              <a:spcBef>
                <a:spcPct val="0"/>
              </a:spcBef>
              <a:spcAft>
                <a:spcPct val="0"/>
              </a:spcAft>
              <a:defRPr>
                <a:solidFill>
                  <a:srgbClr val="0080FF"/>
                </a:solidFill>
                <a:latin typeface="Lucida Sans Unicode" pitchFamily="34" charset="0"/>
                <a:cs typeface="Arial" charset="0"/>
              </a:defRPr>
            </a:lvl6pPr>
            <a:lvl7pPr marL="2971800" indent="-228600" eaLnBrk="0" fontAlgn="base" hangingPunct="0">
              <a:spcBef>
                <a:spcPct val="0"/>
              </a:spcBef>
              <a:spcAft>
                <a:spcPct val="0"/>
              </a:spcAft>
              <a:defRPr>
                <a:solidFill>
                  <a:srgbClr val="0080FF"/>
                </a:solidFill>
                <a:latin typeface="Lucida Sans Unicode" pitchFamily="34" charset="0"/>
                <a:cs typeface="Arial" charset="0"/>
              </a:defRPr>
            </a:lvl7pPr>
            <a:lvl8pPr marL="3429000" indent="-228600" eaLnBrk="0" fontAlgn="base" hangingPunct="0">
              <a:spcBef>
                <a:spcPct val="0"/>
              </a:spcBef>
              <a:spcAft>
                <a:spcPct val="0"/>
              </a:spcAft>
              <a:defRPr>
                <a:solidFill>
                  <a:srgbClr val="0080FF"/>
                </a:solidFill>
                <a:latin typeface="Lucida Sans Unicode" pitchFamily="34" charset="0"/>
                <a:cs typeface="Arial" charset="0"/>
              </a:defRPr>
            </a:lvl8pPr>
            <a:lvl9pPr marL="3886200" indent="-228600" eaLnBrk="0" fontAlgn="base" hangingPunct="0">
              <a:spcBef>
                <a:spcPct val="0"/>
              </a:spcBef>
              <a:spcAft>
                <a:spcPct val="0"/>
              </a:spcAft>
              <a:defRPr>
                <a:solidFill>
                  <a:srgbClr val="0080FF"/>
                </a:solidFill>
                <a:latin typeface="Lucida Sans Unicode" pitchFamily="34" charset="0"/>
                <a:cs typeface="Arial" charset="0"/>
              </a:defRPr>
            </a:lvl9pPr>
          </a:lstStyle>
          <a:p>
            <a:pPr eaLnBrk="1" hangingPunct="1"/>
            <a:fld id="{C714B2FA-DA4F-45D8-8707-A2041561111E}" type="slidenum">
              <a:rPr lang="en-US" smtClean="0">
                <a:solidFill>
                  <a:srgbClr val="000000"/>
                </a:solidFill>
                <a:latin typeface="Arial" charset="0"/>
              </a:rPr>
              <a:pPr eaLnBrk="1" hangingPunct="1"/>
              <a:t>24</a:t>
            </a:fld>
            <a:endParaRPr lang="en-US" dirty="0">
              <a:solidFill>
                <a:srgbClr val="000000"/>
              </a:solidFill>
              <a:latin typeface="Arial" charset="0"/>
            </a:endParaRPr>
          </a:p>
        </p:txBody>
      </p:sp>
      <p:pic>
        <p:nvPicPr>
          <p:cNvPr id="44036" name="Picture 2" descr="S:\SHARE -  WSHP\(1a) REPORTS FY 2015\15S-6024 Plymouth School Facilities Storage\Plymouth Middle School Electical and Storage Pics\IMG_2658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1212860"/>
            <a:ext cx="2953080" cy="3937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1752600"/>
            <a:ext cx="4495800" cy="3785652"/>
          </a:xfrm>
          <a:prstGeom prst="rect">
            <a:avLst/>
          </a:prstGeom>
          <a:noFill/>
        </p:spPr>
        <p:txBody>
          <a:bodyPr wrap="square" rtlCol="0">
            <a:spAutoFit/>
          </a:bodyPr>
          <a:lstStyle/>
          <a:p>
            <a:r>
              <a:rPr lang="en-US" sz="2400" dirty="0">
                <a:solidFill>
                  <a:schemeClr val="tx1"/>
                </a:solidFill>
              </a:rPr>
              <a:t>In 2015, DLS issued a Written Warning for a Back Injury hazard in custodian closet. </a:t>
            </a:r>
          </a:p>
          <a:p>
            <a:endParaRPr lang="en-US" sz="2400" dirty="0">
              <a:solidFill>
                <a:schemeClr val="tx1"/>
              </a:solidFill>
            </a:endParaRPr>
          </a:p>
          <a:p>
            <a:r>
              <a:rPr lang="en-US" sz="2400" dirty="0">
                <a:solidFill>
                  <a:schemeClr val="tx1"/>
                </a:solidFill>
              </a:rPr>
              <a:t>40-pound boxes of copy paper were stored high above the floor. Workers used a ladder to retrieve heavy boxes.</a:t>
            </a:r>
          </a:p>
        </p:txBody>
      </p:sp>
      <p:sp>
        <p:nvSpPr>
          <p:cNvPr id="3" name="TextBox 2"/>
          <p:cNvSpPr txBox="1"/>
          <p:nvPr/>
        </p:nvSpPr>
        <p:spPr>
          <a:xfrm>
            <a:off x="5391150" y="5380672"/>
            <a:ext cx="3600780" cy="923330"/>
          </a:xfrm>
          <a:prstGeom prst="rect">
            <a:avLst/>
          </a:prstGeom>
          <a:noFill/>
        </p:spPr>
        <p:txBody>
          <a:bodyPr wrap="square" rtlCol="0">
            <a:spAutoFit/>
          </a:bodyPr>
          <a:lstStyle/>
          <a:p>
            <a:r>
              <a:rPr lang="en-US" dirty="0"/>
              <a:t>OSHA: 29 CFR 1910.176(b) Massachusetts M.G.L. c149 s6</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pPr marL="109537" indent="0">
              <a:buNone/>
            </a:pPr>
            <a:r>
              <a:rPr lang="en-US" u="sng" dirty="0"/>
              <a:t>Injury History</a:t>
            </a:r>
            <a:r>
              <a:rPr lang="en-US" dirty="0"/>
              <a:t>:</a:t>
            </a:r>
          </a:p>
          <a:p>
            <a:r>
              <a:rPr lang="en-US" dirty="0"/>
              <a:t>5 back injuries per week – custodians lifting trash barrels.</a:t>
            </a:r>
          </a:p>
          <a:p>
            <a:endParaRPr lang="en-US" dirty="0"/>
          </a:p>
          <a:p>
            <a:pPr marL="109537" indent="0">
              <a:buNone/>
            </a:pPr>
            <a:r>
              <a:rPr lang="en-US" u="sng" dirty="0"/>
              <a:t>Solutions</a:t>
            </a:r>
            <a:r>
              <a:rPr lang="en-US" dirty="0"/>
              <a:t>:</a:t>
            </a:r>
          </a:p>
          <a:p>
            <a:r>
              <a:rPr lang="en-US" sz="2400" dirty="0"/>
              <a:t>Barrel design</a:t>
            </a:r>
          </a:p>
          <a:p>
            <a:r>
              <a:rPr lang="en-US" sz="2400" dirty="0"/>
              <a:t>Smaller bags</a:t>
            </a:r>
          </a:p>
          <a:p>
            <a:r>
              <a:rPr lang="en-US" sz="2400" dirty="0"/>
              <a:t>Dumpster: not lifting bags over shoulders.</a:t>
            </a:r>
          </a:p>
          <a:p>
            <a:r>
              <a:rPr lang="en-US" sz="2400" dirty="0"/>
              <a:t>Training on Safe Lifting</a:t>
            </a:r>
          </a:p>
          <a:p>
            <a:endParaRPr lang="en-US" dirty="0"/>
          </a:p>
          <a:p>
            <a:endParaRPr lang="en-US" dirty="0"/>
          </a:p>
        </p:txBody>
      </p:sp>
      <p:sp>
        <p:nvSpPr>
          <p:cNvPr id="7" name="Content Placeholder 6"/>
          <p:cNvSpPr>
            <a:spLocks noGrp="1"/>
          </p:cNvSpPr>
          <p:nvPr>
            <p:ph sz="half" idx="2"/>
          </p:nvPr>
        </p:nvSpPr>
        <p:spPr>
          <a:xfrm>
            <a:off x="5105400" y="1481328"/>
            <a:ext cx="3886200" cy="4525963"/>
          </a:xfrm>
        </p:spPr>
        <p:txBody>
          <a:bodyPr/>
          <a:lstStyle/>
          <a:p>
            <a:endParaRPr lang="en-US" dirty="0"/>
          </a:p>
          <a:p>
            <a:endParaRPr lang="en-US" dirty="0"/>
          </a:p>
          <a:p>
            <a:endParaRPr lang="en-US" dirty="0"/>
          </a:p>
          <a:p>
            <a:endParaRPr lang="en-US" dirty="0"/>
          </a:p>
          <a:p>
            <a:endParaRPr lang="en-US" dirty="0"/>
          </a:p>
          <a:p>
            <a:endParaRPr lang="en-US" dirty="0"/>
          </a:p>
          <a:p>
            <a:pPr marL="109537" indent="0">
              <a:buNone/>
            </a:pPr>
            <a:r>
              <a:rPr lang="en-US" sz="2000" dirty="0">
                <a:solidFill>
                  <a:srgbClr val="0070C0"/>
                </a:solidFill>
              </a:rPr>
              <a:t>OSHA: General Duty Clause</a:t>
            </a:r>
          </a:p>
          <a:p>
            <a:pPr marL="109537" indent="0">
              <a:buNone/>
            </a:pPr>
            <a:r>
              <a:rPr lang="en-US" sz="2000" dirty="0">
                <a:solidFill>
                  <a:srgbClr val="0070C0"/>
                </a:solidFill>
              </a:rPr>
              <a:t>State: MGL c149 s.6</a:t>
            </a:r>
          </a:p>
          <a:p>
            <a:pPr marL="109537" indent="0">
              <a:buNone/>
            </a:pPr>
            <a:endParaRPr lang="en-US" sz="2000" dirty="0">
              <a:solidFill>
                <a:srgbClr val="0070C0"/>
              </a:solidFill>
            </a:endParaRPr>
          </a:p>
          <a:p>
            <a:pPr marL="109537" indent="0">
              <a:buNone/>
            </a:pPr>
            <a:r>
              <a:rPr lang="en-US" sz="2000" i="1" dirty="0">
                <a:solidFill>
                  <a:srgbClr val="0070C0"/>
                </a:solidFill>
              </a:rPr>
              <a:t>No DLS citations yet  for injuries caused by trash handling</a:t>
            </a:r>
            <a:r>
              <a:rPr lang="en-US" sz="2000" dirty="0">
                <a:solidFill>
                  <a:srgbClr val="0070C0"/>
                </a:solidFill>
              </a:rPr>
              <a:t>. </a:t>
            </a:r>
          </a:p>
        </p:txBody>
      </p:sp>
      <p:sp>
        <p:nvSpPr>
          <p:cNvPr id="5" name="Title 4"/>
          <p:cNvSpPr>
            <a:spLocks noGrp="1"/>
          </p:cNvSpPr>
          <p:nvPr>
            <p:ph type="title"/>
          </p:nvPr>
        </p:nvSpPr>
        <p:spPr/>
        <p:txBody>
          <a:bodyPr/>
          <a:lstStyle/>
          <a:p>
            <a:r>
              <a:rPr lang="en-US" dirty="0"/>
              <a:t>Lifting: Back Injury </a:t>
            </a:r>
          </a:p>
        </p:txBody>
      </p:sp>
      <p:sp>
        <p:nvSpPr>
          <p:cNvPr id="4" name="Slide Number Placeholder 3"/>
          <p:cNvSpPr>
            <a:spLocks noGrp="1"/>
          </p:cNvSpPr>
          <p:nvPr>
            <p:ph type="sldNum" sz="quarter" idx="12"/>
          </p:nvPr>
        </p:nvSpPr>
        <p:spPr/>
        <p:txBody>
          <a:bodyPr/>
          <a:lstStyle/>
          <a:p>
            <a:pPr>
              <a:defRPr/>
            </a:pPr>
            <a:fld id="{42F37A31-E37C-4CE5-BF64-56F52423DD4F}" type="slidenum">
              <a:rPr lang="en-US" smtClean="0"/>
              <a:pPr>
                <a:defRPr/>
              </a:pPr>
              <a:t>25</a:t>
            </a:fld>
            <a:endParaRPr lang="en-US" dirty="0"/>
          </a:p>
        </p:txBody>
      </p:sp>
      <p:pic>
        <p:nvPicPr>
          <p:cNvPr id="10243"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22300" y="1219200"/>
            <a:ext cx="437404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262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4572000" cy="4525963"/>
          </a:xfrm>
        </p:spPr>
        <p:txBody>
          <a:bodyPr/>
          <a:lstStyle/>
          <a:p>
            <a:r>
              <a:rPr lang="en-US" sz="2400" dirty="0"/>
              <a:t>In 2014 and 2015, DLS issued Written Warnings for  amputations caused by snowblowers.</a:t>
            </a:r>
          </a:p>
          <a:p>
            <a:endParaRPr lang="en-US" sz="2400" dirty="0"/>
          </a:p>
          <a:p>
            <a:r>
              <a:rPr lang="en-US" sz="2400" u="sng" dirty="0"/>
              <a:t>Cause</a:t>
            </a:r>
            <a:r>
              <a:rPr lang="en-US" sz="2400" dirty="0"/>
              <a:t>: </a:t>
            </a:r>
          </a:p>
          <a:p>
            <a:r>
              <a:rPr lang="en-US" sz="2400" dirty="0"/>
              <a:t>Poor equipment maintenance;</a:t>
            </a:r>
          </a:p>
          <a:p>
            <a:r>
              <a:rPr lang="en-US" sz="2400" dirty="0"/>
              <a:t>Missing tool;</a:t>
            </a:r>
          </a:p>
          <a:p>
            <a:r>
              <a:rPr lang="en-US" sz="2400" dirty="0"/>
              <a:t>Lack of training per owners manual.</a:t>
            </a:r>
          </a:p>
        </p:txBody>
      </p:sp>
      <p:sp>
        <p:nvSpPr>
          <p:cNvPr id="5" name="Title 4"/>
          <p:cNvSpPr>
            <a:spLocks noGrp="1"/>
          </p:cNvSpPr>
          <p:nvPr>
            <p:ph type="title"/>
          </p:nvPr>
        </p:nvSpPr>
        <p:spPr/>
        <p:txBody>
          <a:bodyPr/>
          <a:lstStyle/>
          <a:p>
            <a:pPr>
              <a:defRPr/>
            </a:pPr>
            <a:r>
              <a:rPr lang="en-US" dirty="0"/>
              <a:t>Amputation Investigation</a:t>
            </a:r>
          </a:p>
        </p:txBody>
      </p:sp>
      <p:sp>
        <p:nvSpPr>
          <p:cNvPr id="317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fld id="{D132241B-D5AE-4FB0-B5CD-41B665E10ABA}" type="slidenum">
              <a:rPr lang="en-US" altLang="en-US" sz="1000" smtClean="0">
                <a:latin typeface="Arial" charset="0"/>
              </a:rPr>
              <a:pPr/>
              <a:t>26</a:t>
            </a:fld>
            <a:endParaRPr lang="en-US" altLang="en-US" sz="1000" dirty="0">
              <a:latin typeface="Arial" charset="0"/>
            </a:endParaRPr>
          </a:p>
        </p:txBody>
      </p:sp>
      <p:pic>
        <p:nvPicPr>
          <p:cNvPr id="31748" name="Picture 2" descr="S:\SHARE -  WSHP\(1b) REPORTS FY 2014\14S-6025 Franklin Facilities Dept\Franklin Pics\IMG_099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8775" y="1447800"/>
            <a:ext cx="31432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562600" y="5715000"/>
            <a:ext cx="3143250" cy="646331"/>
          </a:xfrm>
          <a:prstGeom prst="rect">
            <a:avLst/>
          </a:prstGeom>
          <a:noFill/>
        </p:spPr>
        <p:txBody>
          <a:bodyPr wrap="square" rtlCol="0">
            <a:spAutoFit/>
          </a:bodyPr>
          <a:lstStyle/>
          <a:p>
            <a:r>
              <a:rPr lang="en-US" dirty="0"/>
              <a:t>OSHA: 1910.212(a)(3)</a:t>
            </a:r>
          </a:p>
          <a:p>
            <a:r>
              <a:rPr lang="en-US" dirty="0"/>
              <a:t>State:  MGL C149 s.18C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pPr marL="109537" indent="0">
              <a:buNone/>
            </a:pPr>
            <a:r>
              <a:rPr lang="en-US" u="sng" dirty="0"/>
              <a:t>Written Warnings issued for</a:t>
            </a:r>
            <a:r>
              <a:rPr lang="en-US" dirty="0"/>
              <a:t>:</a:t>
            </a:r>
          </a:p>
          <a:p>
            <a:r>
              <a:rPr lang="en-US" dirty="0"/>
              <a:t>Lack of training according to Owner’s Manual.</a:t>
            </a:r>
          </a:p>
        </p:txBody>
      </p:sp>
      <p:sp>
        <p:nvSpPr>
          <p:cNvPr id="5" name="Title 4"/>
          <p:cNvSpPr>
            <a:spLocks noGrp="1"/>
          </p:cNvSpPr>
          <p:nvPr>
            <p:ph type="title"/>
          </p:nvPr>
        </p:nvSpPr>
        <p:spPr/>
        <p:txBody>
          <a:bodyPr>
            <a:normAutofit fontScale="90000"/>
          </a:bodyPr>
          <a:lstStyle/>
          <a:p>
            <a:r>
              <a:rPr lang="en-US" dirty="0"/>
              <a:t>Power Tool Accident Investigations</a:t>
            </a:r>
          </a:p>
        </p:txBody>
      </p:sp>
      <p:sp>
        <p:nvSpPr>
          <p:cNvPr id="4" name="Slide Number Placeholder 3"/>
          <p:cNvSpPr>
            <a:spLocks noGrp="1"/>
          </p:cNvSpPr>
          <p:nvPr>
            <p:ph type="sldNum" sz="quarter" idx="12"/>
          </p:nvPr>
        </p:nvSpPr>
        <p:spPr/>
        <p:txBody>
          <a:bodyPr/>
          <a:lstStyle/>
          <a:p>
            <a:pPr>
              <a:defRPr/>
            </a:pPr>
            <a:fld id="{42F37A31-E37C-4CE5-BF64-56F52423DD4F}" type="slidenum">
              <a:rPr lang="en-US" smtClean="0"/>
              <a:pPr>
                <a:defRPr/>
              </a:pPr>
              <a:t>27</a:t>
            </a:fld>
            <a:endParaRPr lang="en-US" dirty="0"/>
          </a:p>
        </p:txBody>
      </p:sp>
      <p:pic>
        <p:nvPicPr>
          <p:cNvPr id="14338"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876800" y="1219200"/>
            <a:ext cx="3560373" cy="206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3352800"/>
            <a:ext cx="335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112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109537" indent="0">
              <a:buNone/>
            </a:pPr>
            <a:r>
              <a:rPr lang="en-US" u="sng" dirty="0"/>
              <a:t>DLS Inspections</a:t>
            </a:r>
          </a:p>
          <a:p>
            <a:r>
              <a:rPr lang="en-US" dirty="0"/>
              <a:t>Machine guard on dough mixer</a:t>
            </a:r>
          </a:p>
          <a:p>
            <a:r>
              <a:rPr lang="en-US" dirty="0"/>
              <a:t>Throat guard on sink disposal</a:t>
            </a:r>
          </a:p>
          <a:p>
            <a:r>
              <a:rPr lang="en-US" dirty="0"/>
              <a:t>Corrosive cleaning products - eyewash</a:t>
            </a:r>
          </a:p>
        </p:txBody>
      </p:sp>
      <p:sp>
        <p:nvSpPr>
          <p:cNvPr id="4" name="Title 3"/>
          <p:cNvSpPr>
            <a:spLocks noGrp="1"/>
          </p:cNvSpPr>
          <p:nvPr>
            <p:ph type="title"/>
          </p:nvPr>
        </p:nvSpPr>
        <p:spPr/>
        <p:txBody>
          <a:bodyPr/>
          <a:lstStyle/>
          <a:p>
            <a:r>
              <a:rPr lang="en-US" dirty="0"/>
              <a:t>Kitchens</a:t>
            </a:r>
          </a:p>
        </p:txBody>
      </p:sp>
      <p:sp>
        <p:nvSpPr>
          <p:cNvPr id="5" name="Slide Number Placeholder 4"/>
          <p:cNvSpPr>
            <a:spLocks noGrp="1"/>
          </p:cNvSpPr>
          <p:nvPr>
            <p:ph type="sldNum" sz="quarter" idx="12"/>
          </p:nvPr>
        </p:nvSpPr>
        <p:spPr/>
        <p:txBody>
          <a:bodyPr/>
          <a:lstStyle/>
          <a:p>
            <a:pPr>
              <a:defRPr/>
            </a:pPr>
            <a:fld id="{60771FA4-FF2D-4D33-922D-0D67786166B6}" type="slidenum">
              <a:rPr lang="en-US" smtClean="0"/>
              <a:pPr>
                <a:defRPr/>
              </a:pPr>
              <a:t>28</a:t>
            </a:fld>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533400"/>
            <a:ext cx="22574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15000" y="6019800"/>
            <a:ext cx="2790825" cy="923330"/>
          </a:xfrm>
          <a:prstGeom prst="rect">
            <a:avLst/>
          </a:prstGeom>
          <a:noFill/>
        </p:spPr>
        <p:txBody>
          <a:bodyPr wrap="square" rtlCol="0">
            <a:spAutoFit/>
          </a:bodyPr>
          <a:lstStyle/>
          <a:p>
            <a:r>
              <a:rPr lang="en-US" dirty="0"/>
              <a:t>OSHA 29 CFR 1910.212(a) (3) (ii)</a:t>
            </a:r>
          </a:p>
          <a:p>
            <a:endParaRPr lang="en-US" dirty="0"/>
          </a:p>
        </p:txBody>
      </p:sp>
      <p:pic>
        <p:nvPicPr>
          <p:cNvPr id="7172" name="Picture 4"/>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6019800" y="2895600"/>
            <a:ext cx="2770981" cy="2770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067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109537" indent="0">
              <a:buNone/>
            </a:pPr>
            <a:r>
              <a:rPr lang="en-US" u="sng" dirty="0"/>
              <a:t>DLS Inspections</a:t>
            </a:r>
          </a:p>
          <a:p>
            <a:r>
              <a:rPr lang="en-US" dirty="0"/>
              <a:t>Machine Guarding</a:t>
            </a:r>
          </a:p>
          <a:p>
            <a:r>
              <a:rPr lang="en-US" dirty="0"/>
              <a:t>Lockout </a:t>
            </a:r>
            <a:r>
              <a:rPr lang="en-US" dirty="0" err="1"/>
              <a:t>Tagout</a:t>
            </a:r>
            <a:r>
              <a:rPr lang="en-US" dirty="0"/>
              <a:t> Program</a:t>
            </a:r>
          </a:p>
          <a:p>
            <a:r>
              <a:rPr lang="en-US" dirty="0"/>
              <a:t>Lockout </a:t>
            </a:r>
            <a:r>
              <a:rPr lang="en-US" dirty="0" err="1"/>
              <a:t>Tagout</a:t>
            </a:r>
            <a:r>
              <a:rPr lang="en-US" dirty="0"/>
              <a:t> training</a:t>
            </a:r>
          </a:p>
          <a:p>
            <a:r>
              <a:rPr lang="en-US" dirty="0"/>
              <a:t>Painting pump while still running, no Lo/To  </a:t>
            </a:r>
          </a:p>
        </p:txBody>
      </p:sp>
      <p:sp>
        <p:nvSpPr>
          <p:cNvPr id="4" name="Title 3"/>
          <p:cNvSpPr>
            <a:spLocks noGrp="1"/>
          </p:cNvSpPr>
          <p:nvPr>
            <p:ph type="title"/>
          </p:nvPr>
        </p:nvSpPr>
        <p:spPr/>
        <p:txBody>
          <a:bodyPr/>
          <a:lstStyle/>
          <a:p>
            <a:r>
              <a:rPr lang="en-US" dirty="0"/>
              <a:t>Mechanical</a:t>
            </a:r>
          </a:p>
        </p:txBody>
      </p:sp>
      <p:sp>
        <p:nvSpPr>
          <p:cNvPr id="5" name="Slide Number Placeholder 4"/>
          <p:cNvSpPr>
            <a:spLocks noGrp="1"/>
          </p:cNvSpPr>
          <p:nvPr>
            <p:ph type="sldNum" sz="quarter" idx="12"/>
          </p:nvPr>
        </p:nvSpPr>
        <p:spPr/>
        <p:txBody>
          <a:bodyPr/>
          <a:lstStyle/>
          <a:p>
            <a:pPr>
              <a:defRPr/>
            </a:pPr>
            <a:fld id="{60771FA4-FF2D-4D33-922D-0D67786166B6}" type="slidenum">
              <a:rPr lang="en-US" smtClean="0"/>
              <a:pPr>
                <a:defRPr/>
              </a:pPr>
              <a:t>29</a:t>
            </a:fld>
            <a:endParaRPr lang="en-US" dirty="0"/>
          </a:p>
        </p:txBody>
      </p:sp>
      <p:pic>
        <p:nvPicPr>
          <p:cNvPr id="9218"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648200" y="2230768"/>
            <a:ext cx="4038600" cy="3026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76800" y="5486400"/>
            <a:ext cx="3886200" cy="369332"/>
          </a:xfrm>
          <a:prstGeom prst="rect">
            <a:avLst/>
          </a:prstGeom>
          <a:noFill/>
        </p:spPr>
        <p:txBody>
          <a:bodyPr wrap="square" rtlCol="0">
            <a:spAutoFit/>
          </a:bodyPr>
          <a:lstStyle/>
          <a:p>
            <a:r>
              <a:rPr lang="en-US" b="1" dirty="0"/>
              <a:t>OSHA </a:t>
            </a:r>
            <a:r>
              <a:rPr lang="en-US" dirty="0"/>
              <a:t> </a:t>
            </a:r>
            <a:r>
              <a:rPr lang="en-US" b="1" dirty="0"/>
              <a:t>29 CFR 1910.219 ( c) 2</a:t>
            </a:r>
            <a:endParaRPr lang="en-US" dirty="0"/>
          </a:p>
        </p:txBody>
      </p:sp>
      <p:cxnSp>
        <p:nvCxnSpPr>
          <p:cNvPr id="9" name="Straight Arrow Connector 8"/>
          <p:cNvCxnSpPr/>
          <p:nvPr/>
        </p:nvCxnSpPr>
        <p:spPr>
          <a:xfrm flipH="1">
            <a:off x="6248400" y="1913930"/>
            <a:ext cx="381000" cy="15912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29400" y="1981200"/>
            <a:ext cx="76200" cy="1447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2600" y="990600"/>
            <a:ext cx="2667000" cy="923330"/>
          </a:xfrm>
          <a:prstGeom prst="rect">
            <a:avLst/>
          </a:prstGeom>
          <a:noFill/>
        </p:spPr>
        <p:txBody>
          <a:bodyPr wrap="square" rtlCol="0">
            <a:spAutoFit/>
          </a:bodyPr>
          <a:lstStyle/>
          <a:p>
            <a:r>
              <a:rPr lang="en-US" dirty="0"/>
              <a:t>Unguarded shaft. Guard does not cover entire rotating area.</a:t>
            </a:r>
          </a:p>
        </p:txBody>
      </p:sp>
    </p:spTree>
    <p:extLst>
      <p:ext uri="{BB962C8B-B14F-4D97-AF65-F5344CB8AC3E}">
        <p14:creationId xmlns:p14="http://schemas.microsoft.com/office/powerpoint/2010/main" val="379864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8"/>
            <a:ext cx="4724400" cy="4525962"/>
          </a:xfrm>
        </p:spPr>
        <p:txBody>
          <a:bodyPr/>
          <a:lstStyle/>
          <a:p>
            <a:pPr marL="109537" indent="0">
              <a:buNone/>
            </a:pPr>
            <a:r>
              <a:rPr lang="en-US" dirty="0"/>
              <a:t>Is public sector required to follow OSHA?</a:t>
            </a:r>
          </a:p>
          <a:p>
            <a:pPr marL="109537" indent="0">
              <a:buNone/>
            </a:pPr>
            <a:endParaRPr lang="en-US" dirty="0"/>
          </a:p>
          <a:p>
            <a:pPr marL="109537" indent="0">
              <a:buNone/>
            </a:pPr>
            <a:r>
              <a:rPr lang="en-US" sz="2400" b="1" i="1" dirty="0">
                <a:solidFill>
                  <a:srgbClr val="FF0000"/>
                </a:solidFill>
              </a:rPr>
              <a:t>YES!  </a:t>
            </a:r>
          </a:p>
          <a:p>
            <a:pPr marL="109537" indent="0">
              <a:buNone/>
            </a:pPr>
            <a:r>
              <a:rPr lang="en-US" sz="2000" dirty="0"/>
              <a:t>MGL c149 §§ 6 and 6-1/2 </a:t>
            </a:r>
          </a:p>
          <a:p>
            <a:pPr marL="109537" indent="0">
              <a:buNone/>
            </a:pPr>
            <a:r>
              <a:rPr lang="en-US" sz="2000" dirty="0"/>
              <a:t>require public sector employers to prevent work-related injuries. </a:t>
            </a:r>
          </a:p>
          <a:p>
            <a:pPr marL="109537" indent="0">
              <a:buNone/>
            </a:pPr>
            <a:endParaRPr lang="en-US" sz="2000" dirty="0"/>
          </a:p>
          <a:p>
            <a:pPr marL="109537" indent="0">
              <a:buNone/>
            </a:pPr>
            <a:r>
              <a:rPr lang="en-US" sz="2000" dirty="0"/>
              <a:t>Complying with OSHA standards is the </a:t>
            </a:r>
            <a:r>
              <a:rPr lang="en-US" sz="2000" u="sng" dirty="0"/>
              <a:t>minimum</a:t>
            </a:r>
            <a:r>
              <a:rPr lang="en-US" sz="2000" dirty="0"/>
              <a:t> strategy to prevent injuries.</a:t>
            </a:r>
          </a:p>
          <a:p>
            <a:endParaRPr lang="en-US" dirty="0"/>
          </a:p>
          <a:p>
            <a:endParaRPr lang="en-US" dirty="0"/>
          </a:p>
        </p:txBody>
      </p:sp>
      <p:sp>
        <p:nvSpPr>
          <p:cNvPr id="2" name="Title 1"/>
          <p:cNvSpPr>
            <a:spLocks noGrp="1"/>
          </p:cNvSpPr>
          <p:nvPr>
            <p:ph type="title"/>
          </p:nvPr>
        </p:nvSpPr>
        <p:spPr/>
        <p:txBody>
          <a:bodyPr>
            <a:normAutofit fontScale="90000"/>
          </a:bodyPr>
          <a:lstStyle/>
          <a:p>
            <a:r>
              <a:rPr lang="en-US" dirty="0"/>
              <a:t>Workplace Safety for Public Sector </a:t>
            </a:r>
          </a:p>
        </p:txBody>
      </p:sp>
      <p:sp>
        <p:nvSpPr>
          <p:cNvPr id="286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fld id="{F16C817A-B28F-4AC7-A4A1-86D6A9401705}" type="slidenum">
              <a:rPr lang="en-US" altLang="en-US" sz="1000" smtClean="0">
                <a:latin typeface="Arial" charset="0"/>
              </a:rPr>
              <a:pPr/>
              <a:t>3</a:t>
            </a:fld>
            <a:endParaRPr lang="en-US" altLang="en-US" sz="1000" dirty="0">
              <a:latin typeface="Arial" charset="0"/>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9200" y="1276350"/>
            <a:ext cx="402532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068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5"/>
          <p:cNvSpPr>
            <a:spLocks noGrp="1"/>
          </p:cNvSpPr>
          <p:nvPr>
            <p:ph sz="half" idx="1"/>
          </p:nvPr>
        </p:nvSpPr>
        <p:spPr>
          <a:xfrm>
            <a:off x="457200" y="1447800"/>
            <a:ext cx="4572000" cy="4525962"/>
          </a:xfrm>
        </p:spPr>
        <p:txBody>
          <a:bodyPr/>
          <a:lstStyle/>
          <a:p>
            <a:r>
              <a:rPr lang="en-US" altLang="en-US" dirty="0"/>
              <a:t>Repair/maintenance  on live equipment is forbidden. </a:t>
            </a:r>
          </a:p>
          <a:p>
            <a:endParaRPr lang="en-US" altLang="en-US" dirty="0"/>
          </a:p>
          <a:p>
            <a:r>
              <a:rPr lang="en-US" altLang="en-US" u="sng" dirty="0"/>
              <a:t>Lo/To is required</a:t>
            </a:r>
            <a:r>
              <a:rPr lang="en-US" altLang="en-US" dirty="0"/>
              <a:t>:</a:t>
            </a:r>
          </a:p>
          <a:p>
            <a:r>
              <a:rPr lang="en-US" altLang="en-US" sz="1800" dirty="0"/>
              <a:t>List of equipment</a:t>
            </a:r>
          </a:p>
          <a:p>
            <a:r>
              <a:rPr lang="en-US" altLang="en-US" sz="1800" dirty="0"/>
              <a:t>Steps for shut down</a:t>
            </a:r>
          </a:p>
          <a:p>
            <a:r>
              <a:rPr lang="en-US" altLang="en-US" sz="1800" dirty="0"/>
              <a:t>Locks and tags</a:t>
            </a:r>
          </a:p>
          <a:p>
            <a:r>
              <a:rPr lang="en-US" altLang="en-US" sz="1800" dirty="0"/>
              <a:t>Procedure for lock removal</a:t>
            </a:r>
          </a:p>
          <a:p>
            <a:r>
              <a:rPr lang="en-US" altLang="en-US" sz="1800" dirty="0"/>
              <a:t>Written Program</a:t>
            </a:r>
          </a:p>
          <a:p>
            <a:r>
              <a:rPr lang="en-US" altLang="en-US" sz="1800" dirty="0"/>
              <a:t>Training</a:t>
            </a:r>
          </a:p>
        </p:txBody>
      </p:sp>
      <p:sp>
        <p:nvSpPr>
          <p:cNvPr id="5" name="Title 4"/>
          <p:cNvSpPr>
            <a:spLocks noGrp="1"/>
          </p:cNvSpPr>
          <p:nvPr>
            <p:ph type="title"/>
          </p:nvPr>
        </p:nvSpPr>
        <p:spPr/>
        <p:txBody>
          <a:bodyPr/>
          <a:lstStyle/>
          <a:p>
            <a:pPr>
              <a:defRPr/>
            </a:pPr>
            <a:r>
              <a:rPr lang="en-US" dirty="0"/>
              <a:t>Lockout Tagout</a:t>
            </a:r>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fld id="{7711CC39-B8CF-4162-B2DF-1ECB9B765949}" type="slidenum">
              <a:rPr lang="en-US" altLang="en-US" sz="1000" smtClean="0">
                <a:latin typeface="Arial" charset="0"/>
              </a:rPr>
              <a:pPr/>
              <a:t>30</a:t>
            </a:fld>
            <a:endParaRPr lang="en-US" altLang="en-US" sz="1000" dirty="0">
              <a:latin typeface="Arial"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1778" y="1066800"/>
            <a:ext cx="2814022"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9200" y="5294590"/>
            <a:ext cx="4114800" cy="923330"/>
          </a:xfrm>
          <a:prstGeom prst="rect">
            <a:avLst/>
          </a:prstGeom>
          <a:noFill/>
        </p:spPr>
        <p:txBody>
          <a:bodyPr wrap="square" rtlCol="0">
            <a:spAutoFit/>
          </a:bodyPr>
          <a:lstStyle/>
          <a:p>
            <a:r>
              <a:rPr lang="en-US" dirty="0"/>
              <a:t>OSHA: 29 CFR 1910.333</a:t>
            </a:r>
          </a:p>
          <a:p>
            <a:r>
              <a:rPr lang="en-US" dirty="0"/>
              <a:t>Massachusetts: M.G.L. c149 s18C</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Electrical – Common Citations</a:t>
            </a:r>
          </a:p>
        </p:txBody>
      </p:sp>
      <p:sp>
        <p:nvSpPr>
          <p:cNvPr id="5" name="Slide Number Placeholder 4"/>
          <p:cNvSpPr>
            <a:spLocks noGrp="1"/>
          </p:cNvSpPr>
          <p:nvPr>
            <p:ph type="sldNum" sz="quarter" idx="12"/>
          </p:nvPr>
        </p:nvSpPr>
        <p:spPr/>
        <p:txBody>
          <a:bodyPr/>
          <a:lstStyle/>
          <a:p>
            <a:pPr>
              <a:defRPr/>
            </a:pPr>
            <a:fld id="{60771FA4-FF2D-4D33-922D-0D67786166B6}" type="slidenum">
              <a:rPr lang="en-US" smtClean="0"/>
              <a:pPr>
                <a:defRPr/>
              </a:pPr>
              <a:t>31</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617345"/>
            <a:ext cx="2390206" cy="2488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71800" y="1667829"/>
            <a:ext cx="2308860" cy="249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83580" y="1602105"/>
            <a:ext cx="2819400" cy="2519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87040" y="4539734"/>
            <a:ext cx="2416046" cy="646331"/>
          </a:xfrm>
          <a:prstGeom prst="rect">
            <a:avLst/>
          </a:prstGeom>
          <a:noFill/>
          <a:ln>
            <a:solidFill>
              <a:srgbClr val="0080FF"/>
            </a:solidFill>
          </a:ln>
        </p:spPr>
        <p:txBody>
          <a:bodyPr wrap="none" rtlCol="0">
            <a:spAutoFit/>
          </a:bodyPr>
          <a:lstStyle/>
          <a:p>
            <a:r>
              <a:rPr lang="en-US" dirty="0"/>
              <a:t>OSHA 1910.305(b)</a:t>
            </a:r>
          </a:p>
          <a:p>
            <a:r>
              <a:rPr lang="en-US" dirty="0"/>
              <a:t>State: MGL c.149 s6</a:t>
            </a:r>
          </a:p>
        </p:txBody>
      </p:sp>
      <p:sp>
        <p:nvSpPr>
          <p:cNvPr id="7" name="TextBox 6"/>
          <p:cNvSpPr txBox="1"/>
          <p:nvPr/>
        </p:nvSpPr>
        <p:spPr>
          <a:xfrm>
            <a:off x="5669280" y="4509254"/>
            <a:ext cx="3048000" cy="646331"/>
          </a:xfrm>
          <a:prstGeom prst="rect">
            <a:avLst/>
          </a:prstGeom>
          <a:noFill/>
          <a:ln>
            <a:solidFill>
              <a:srgbClr val="0080FF"/>
            </a:solidFill>
          </a:ln>
        </p:spPr>
        <p:txBody>
          <a:bodyPr wrap="square" rtlCol="0">
            <a:spAutoFit/>
          </a:bodyPr>
          <a:lstStyle/>
          <a:p>
            <a:r>
              <a:rPr lang="en-US" dirty="0"/>
              <a:t>OSHA  1910.305(b)(ii)</a:t>
            </a:r>
          </a:p>
          <a:p>
            <a:r>
              <a:rPr lang="en-US" dirty="0"/>
              <a:t>State:  MGL c.149 s6</a:t>
            </a:r>
          </a:p>
        </p:txBody>
      </p:sp>
      <p:sp>
        <p:nvSpPr>
          <p:cNvPr id="8" name="TextBox 7"/>
          <p:cNvSpPr txBox="1"/>
          <p:nvPr/>
        </p:nvSpPr>
        <p:spPr>
          <a:xfrm>
            <a:off x="228600" y="4539734"/>
            <a:ext cx="2512126" cy="646331"/>
          </a:xfrm>
          <a:prstGeom prst="rect">
            <a:avLst/>
          </a:prstGeom>
          <a:noFill/>
          <a:ln>
            <a:solidFill>
              <a:srgbClr val="0080FF"/>
            </a:solidFill>
          </a:ln>
        </p:spPr>
        <p:txBody>
          <a:bodyPr wrap="square" rtlCol="0">
            <a:spAutoFit/>
          </a:bodyPr>
          <a:lstStyle/>
          <a:p>
            <a:r>
              <a:rPr lang="en-US" dirty="0"/>
              <a:t>OSHA 1910.334(a)</a:t>
            </a:r>
          </a:p>
          <a:p>
            <a:r>
              <a:rPr lang="en-US" dirty="0"/>
              <a:t>State: MGL c.149 s6</a:t>
            </a:r>
          </a:p>
        </p:txBody>
      </p:sp>
    </p:spTree>
    <p:extLst>
      <p:ext uri="{BB962C8B-B14F-4D97-AF65-F5344CB8AC3E}">
        <p14:creationId xmlns:p14="http://schemas.microsoft.com/office/powerpoint/2010/main" val="4263244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u="sng" dirty="0"/>
              <a:t>Inspection History</a:t>
            </a:r>
            <a:r>
              <a:rPr lang="en-US" dirty="0"/>
              <a:t>:</a:t>
            </a:r>
          </a:p>
          <a:p>
            <a:r>
              <a:rPr lang="en-US" dirty="0"/>
              <a:t>Receptacle with an open ground.</a:t>
            </a:r>
          </a:p>
          <a:p>
            <a:endParaRPr lang="en-US" dirty="0"/>
          </a:p>
        </p:txBody>
      </p:sp>
      <p:sp>
        <p:nvSpPr>
          <p:cNvPr id="4" name="Title 3"/>
          <p:cNvSpPr>
            <a:spLocks noGrp="1"/>
          </p:cNvSpPr>
          <p:nvPr>
            <p:ph type="title"/>
          </p:nvPr>
        </p:nvSpPr>
        <p:spPr/>
        <p:txBody>
          <a:bodyPr/>
          <a:lstStyle/>
          <a:p>
            <a:r>
              <a:rPr lang="en-US" dirty="0"/>
              <a:t>Electrical Wiring</a:t>
            </a:r>
          </a:p>
        </p:txBody>
      </p:sp>
      <p:sp>
        <p:nvSpPr>
          <p:cNvPr id="5" name="Slide Number Placeholder 4"/>
          <p:cNvSpPr>
            <a:spLocks noGrp="1"/>
          </p:cNvSpPr>
          <p:nvPr>
            <p:ph type="sldNum" sz="quarter" idx="12"/>
          </p:nvPr>
        </p:nvSpPr>
        <p:spPr/>
        <p:txBody>
          <a:bodyPr/>
          <a:lstStyle/>
          <a:p>
            <a:pPr>
              <a:defRPr/>
            </a:pPr>
            <a:fld id="{60771FA4-FF2D-4D33-922D-0D67786166B6}" type="slidenum">
              <a:rPr lang="en-US" smtClean="0"/>
              <a:pPr>
                <a:defRPr/>
              </a:pPr>
              <a:t>32</a:t>
            </a:fld>
            <a:endParaRPr lang="en-US" dirty="0"/>
          </a:p>
        </p:txBody>
      </p:sp>
      <p:pic>
        <p:nvPicPr>
          <p:cNvPr id="3074" name="Picture 2"/>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a:ext>
            </a:extLst>
          </a:blip>
          <a:srcRect/>
          <a:stretch/>
        </p:blipFill>
        <p:spPr bwMode="auto">
          <a:xfrm>
            <a:off x="3743325" y="3124200"/>
            <a:ext cx="1647826"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00600" y="5486400"/>
            <a:ext cx="3886200" cy="923330"/>
          </a:xfrm>
          <a:prstGeom prst="rect">
            <a:avLst/>
          </a:prstGeom>
          <a:noFill/>
        </p:spPr>
        <p:txBody>
          <a:bodyPr wrap="square" rtlCol="0">
            <a:spAutoFit/>
          </a:bodyPr>
          <a:lstStyle/>
          <a:p>
            <a:r>
              <a:rPr lang="en-US" b="1" dirty="0"/>
              <a:t>OSHA 29 CFR 1910.304(b)(2)(ii) </a:t>
            </a:r>
          </a:p>
          <a:p>
            <a:r>
              <a:rPr lang="en-US" b="1" dirty="0"/>
              <a:t>National Electrical Code</a:t>
            </a:r>
          </a:p>
          <a:p>
            <a:r>
              <a:rPr lang="en-US" b="1" dirty="0"/>
              <a:t>MGL c149 §6</a:t>
            </a:r>
            <a:endParaRPr lang="en-US" dirty="0"/>
          </a:p>
        </p:txBody>
      </p:sp>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3124200"/>
            <a:ext cx="29718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10250" y="685800"/>
            <a:ext cx="274320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28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u="sng" dirty="0"/>
              <a:t>DLS Inspections </a:t>
            </a:r>
            <a:r>
              <a:rPr lang="en-US" dirty="0"/>
              <a:t>Access blocked</a:t>
            </a:r>
          </a:p>
          <a:p>
            <a:endParaRPr lang="en-US" dirty="0"/>
          </a:p>
          <a:p>
            <a:endParaRPr lang="en-US" dirty="0"/>
          </a:p>
          <a:p>
            <a:pPr marL="109537" indent="0">
              <a:buNone/>
            </a:pPr>
            <a:r>
              <a:rPr lang="en-US" u="sng" dirty="0"/>
              <a:t>Solution</a:t>
            </a:r>
            <a:r>
              <a:rPr lang="en-US" dirty="0"/>
              <a:t>:</a:t>
            </a:r>
          </a:p>
          <a:p>
            <a:r>
              <a:rPr lang="en-US" dirty="0"/>
              <a:t>Keep 3ft clearance on front and side of electrical panels</a:t>
            </a:r>
          </a:p>
        </p:txBody>
      </p:sp>
      <p:sp>
        <p:nvSpPr>
          <p:cNvPr id="4" name="Title 3"/>
          <p:cNvSpPr>
            <a:spLocks noGrp="1"/>
          </p:cNvSpPr>
          <p:nvPr>
            <p:ph type="title"/>
          </p:nvPr>
        </p:nvSpPr>
        <p:spPr/>
        <p:txBody>
          <a:bodyPr/>
          <a:lstStyle/>
          <a:p>
            <a:r>
              <a:rPr lang="en-US" dirty="0"/>
              <a:t>Electrical Panels</a:t>
            </a:r>
          </a:p>
        </p:txBody>
      </p:sp>
      <p:sp>
        <p:nvSpPr>
          <p:cNvPr id="5" name="Slide Number Placeholder 4"/>
          <p:cNvSpPr>
            <a:spLocks noGrp="1"/>
          </p:cNvSpPr>
          <p:nvPr>
            <p:ph type="sldNum" sz="quarter" idx="12"/>
          </p:nvPr>
        </p:nvSpPr>
        <p:spPr/>
        <p:txBody>
          <a:bodyPr/>
          <a:lstStyle/>
          <a:p>
            <a:pPr>
              <a:defRPr/>
            </a:pPr>
            <a:fld id="{60771FA4-FF2D-4D33-922D-0D67786166B6}" type="slidenum">
              <a:rPr lang="en-US" smtClean="0"/>
              <a:pPr>
                <a:defRPr/>
              </a:pPr>
              <a:t>33</a:t>
            </a:fld>
            <a:endParaRPr lang="en-US" dirty="0"/>
          </a:p>
        </p:txBody>
      </p:sp>
      <p:sp>
        <p:nvSpPr>
          <p:cNvPr id="6" name="TextBox 5"/>
          <p:cNvSpPr txBox="1"/>
          <p:nvPr/>
        </p:nvSpPr>
        <p:spPr>
          <a:xfrm>
            <a:off x="4724400" y="5486400"/>
            <a:ext cx="3886200" cy="923330"/>
          </a:xfrm>
          <a:prstGeom prst="rect">
            <a:avLst/>
          </a:prstGeom>
          <a:noFill/>
        </p:spPr>
        <p:txBody>
          <a:bodyPr wrap="square" rtlCol="0">
            <a:spAutoFit/>
          </a:bodyPr>
          <a:lstStyle/>
          <a:p>
            <a:r>
              <a:rPr lang="en-US" b="1" dirty="0"/>
              <a:t>OSHA 29 CFR 1910.303(g)(1)(ii) National Electrical Code</a:t>
            </a:r>
          </a:p>
          <a:p>
            <a:r>
              <a:rPr lang="en-US" b="1" dirty="0"/>
              <a:t>MGL c149 §6</a:t>
            </a:r>
            <a:endParaRPr lang="en-US" dirty="0"/>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524000"/>
            <a:ext cx="3893574"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025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295400"/>
            <a:ext cx="4953000" cy="4525963"/>
          </a:xfrm>
        </p:spPr>
        <p:txBody>
          <a:bodyPr/>
          <a:lstStyle/>
          <a:p>
            <a:r>
              <a:rPr lang="en-US" sz="2400" b="1" u="sng" dirty="0">
                <a:solidFill>
                  <a:srgbClr val="0070C0"/>
                </a:solidFill>
              </a:rPr>
              <a:t>Keep Asbestos Materials in good condition</a:t>
            </a:r>
            <a:r>
              <a:rPr lang="en-US" sz="2400" dirty="0">
                <a:solidFill>
                  <a:srgbClr val="0070C0"/>
                </a:solidFill>
              </a:rPr>
              <a:t>. </a:t>
            </a:r>
          </a:p>
          <a:p>
            <a:r>
              <a:rPr lang="en-US" sz="2400" dirty="0"/>
              <a:t>Know what materials are in your building. </a:t>
            </a:r>
          </a:p>
          <a:p>
            <a:r>
              <a:rPr lang="en-US" sz="2400" dirty="0"/>
              <a:t>Inform custodians and contractors. </a:t>
            </a:r>
          </a:p>
          <a:p>
            <a:r>
              <a:rPr lang="en-US" sz="2400" dirty="0"/>
              <a:t>Label asbestos materials in custodial and mechanical areas.</a:t>
            </a:r>
          </a:p>
          <a:p>
            <a:r>
              <a:rPr lang="en-US" sz="2400" dirty="0"/>
              <a:t>Train custodians.</a:t>
            </a:r>
          </a:p>
          <a:p>
            <a:r>
              <a:rPr lang="en-US" sz="2400" dirty="0"/>
              <a:t>Re-inspection: every 3 years.</a:t>
            </a:r>
          </a:p>
          <a:p>
            <a:endParaRPr lang="en-US" dirty="0"/>
          </a:p>
        </p:txBody>
      </p:sp>
      <p:sp>
        <p:nvSpPr>
          <p:cNvPr id="4" name="Title 3"/>
          <p:cNvSpPr>
            <a:spLocks noGrp="1"/>
          </p:cNvSpPr>
          <p:nvPr>
            <p:ph type="title"/>
          </p:nvPr>
        </p:nvSpPr>
        <p:spPr/>
        <p:txBody>
          <a:bodyPr/>
          <a:lstStyle/>
          <a:p>
            <a:r>
              <a:rPr lang="en-US" dirty="0"/>
              <a:t>Asbestos in Schools</a:t>
            </a:r>
          </a:p>
        </p:txBody>
      </p:sp>
      <p:sp>
        <p:nvSpPr>
          <p:cNvPr id="5" name="Slide Number Placeholder 4"/>
          <p:cNvSpPr>
            <a:spLocks noGrp="1"/>
          </p:cNvSpPr>
          <p:nvPr>
            <p:ph type="sldNum" sz="quarter" idx="12"/>
          </p:nvPr>
        </p:nvSpPr>
        <p:spPr/>
        <p:txBody>
          <a:bodyPr/>
          <a:lstStyle/>
          <a:p>
            <a:pPr>
              <a:defRPr/>
            </a:pPr>
            <a:fld id="{60771FA4-FF2D-4D33-922D-0D67786166B6}" type="slidenum">
              <a:rPr lang="en-US" smtClean="0"/>
              <a:pPr>
                <a:defRPr/>
              </a:pPr>
              <a:t>34</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8800" y="1295400"/>
            <a:ext cx="3000375" cy="2247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93080" y="3657600"/>
            <a:ext cx="3398520" cy="2031325"/>
          </a:xfrm>
          <a:prstGeom prst="rect">
            <a:avLst/>
          </a:prstGeom>
          <a:noFill/>
        </p:spPr>
        <p:txBody>
          <a:bodyPr wrap="square" rtlCol="0">
            <a:spAutoFit/>
          </a:bodyPr>
          <a:lstStyle/>
          <a:p>
            <a:r>
              <a:rPr lang="en-US" sz="1400" dirty="0"/>
              <a:t>Inspections to prevent work-related injury are conducted by the Department of Labor Standards’ Workplace Safety &amp; Health Program. </a:t>
            </a:r>
          </a:p>
          <a:p>
            <a:endParaRPr lang="en-US" sz="1400" dirty="0"/>
          </a:p>
          <a:p>
            <a:r>
              <a:rPr lang="en-US" sz="1400" dirty="0"/>
              <a:t>Inspections for Asbestos in Schools are conducted by the Department of Labor Standards’ Asbestos/Lead Program. </a:t>
            </a:r>
          </a:p>
        </p:txBody>
      </p:sp>
    </p:spTree>
    <p:extLst>
      <p:ext uri="{BB962C8B-B14F-4D97-AF65-F5344CB8AC3E}">
        <p14:creationId xmlns:p14="http://schemas.microsoft.com/office/powerpoint/2010/main" val="4268895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b="1"/>
              <a:t>DLS Inspections for PPE</a:t>
            </a:r>
          </a:p>
        </p:txBody>
      </p:sp>
      <p:sp>
        <p:nvSpPr>
          <p:cNvPr id="3" name="Content Placeholder 2"/>
          <p:cNvSpPr>
            <a:spLocks noGrp="1"/>
          </p:cNvSpPr>
          <p:nvPr>
            <p:ph idx="1"/>
          </p:nvPr>
        </p:nvSpPr>
        <p:spPr>
          <a:xfrm>
            <a:off x="228600" y="1524000"/>
            <a:ext cx="5181600" cy="4648200"/>
          </a:xfrm>
        </p:spPr>
        <p:txBody>
          <a:bodyPr/>
          <a:lstStyle/>
          <a:p>
            <a:pPr marL="0" indent="0">
              <a:buFontTx/>
              <a:buNone/>
              <a:defRPr/>
            </a:pPr>
            <a:r>
              <a:rPr lang="en-US" u="sng" dirty="0"/>
              <a:t>Written Warnings issued for</a:t>
            </a:r>
            <a:r>
              <a:rPr lang="en-US" dirty="0"/>
              <a:t>:</a:t>
            </a:r>
          </a:p>
          <a:p>
            <a:pPr>
              <a:defRPr/>
            </a:pPr>
            <a:r>
              <a:rPr lang="en-US" sz="2800" dirty="0"/>
              <a:t>Not providing PPE</a:t>
            </a:r>
          </a:p>
          <a:p>
            <a:pPr>
              <a:defRPr/>
            </a:pPr>
            <a:r>
              <a:rPr lang="en-US" sz="2800" dirty="0"/>
              <a:t>No “Hazard Assessment for Selecting PPE”</a:t>
            </a:r>
          </a:p>
        </p:txBody>
      </p:sp>
      <p:sp>
        <p:nvSpPr>
          <p:cNvPr id="64516" name="Oval 3"/>
          <p:cNvSpPr>
            <a:spLocks noChangeArrowheads="1"/>
          </p:cNvSpPr>
          <p:nvPr/>
        </p:nvSpPr>
        <p:spPr bwMode="auto">
          <a:xfrm>
            <a:off x="6705600" y="4267200"/>
            <a:ext cx="533400" cy="228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p>
            <a:endParaRPr lang="en-US" altLang="en-US"/>
          </a:p>
        </p:txBody>
      </p:sp>
      <p:pic>
        <p:nvPicPr>
          <p:cNvPr id="6451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91000" y="2819400"/>
            <a:ext cx="4724400"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711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2"/>
          <p:cNvPicPr>
            <a:picLocks noGrp="1" noChangeAspect="1" noChangeArrowheads="1"/>
          </p:cNvPicPr>
          <p:nvPr>
            <p:ph sz="half" idx="1"/>
          </p:nvPr>
        </p:nvPicPr>
        <p:blipFill>
          <a:blip r:embed="rId2">
            <a:extLst>
              <a:ext uri="{28A0092B-C50C-407E-A947-70E740481C1C}">
                <a14:useLocalDpi xmlns:a14="http://schemas.microsoft.com/office/drawing/2010/main"/>
              </a:ext>
            </a:extLst>
          </a:blip>
          <a:stretch>
            <a:fillRect/>
          </a:stretch>
        </p:blipFill>
        <p:spPr>
          <a:xfrm>
            <a:off x="5562600" y="2590800"/>
            <a:ext cx="3057143" cy="2295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half" idx="2"/>
          </p:nvPr>
        </p:nvSpPr>
        <p:spPr>
          <a:xfrm>
            <a:off x="762000" y="1447800"/>
            <a:ext cx="4800600" cy="4525963"/>
          </a:xfrm>
        </p:spPr>
        <p:txBody>
          <a:bodyPr/>
          <a:lstStyle/>
          <a:p>
            <a:pPr marL="109537" indent="0">
              <a:buNone/>
            </a:pPr>
            <a:r>
              <a:rPr lang="en-US" dirty="0"/>
              <a:t>Some people might say:</a:t>
            </a:r>
          </a:p>
          <a:p>
            <a:pPr marL="109537" indent="0">
              <a:buNone/>
            </a:pPr>
            <a:r>
              <a:rPr lang="en-US" i="1" dirty="0">
                <a:solidFill>
                  <a:srgbClr val="0070C0"/>
                </a:solidFill>
              </a:rPr>
              <a:t>“But OSHA regulations are too expensive!”</a:t>
            </a:r>
          </a:p>
          <a:p>
            <a:endParaRPr lang="en-US" dirty="0"/>
          </a:p>
          <a:p>
            <a:pPr marL="109537" indent="0">
              <a:buNone/>
            </a:pPr>
            <a:r>
              <a:rPr lang="en-US" u="sng" dirty="0"/>
              <a:t>What DLS really found</a:t>
            </a:r>
            <a:r>
              <a:rPr lang="en-US" dirty="0"/>
              <a:t>:</a:t>
            </a:r>
          </a:p>
          <a:p>
            <a:r>
              <a:rPr lang="en-US" sz="2400" dirty="0"/>
              <a:t>Poor equipment maintenance;</a:t>
            </a:r>
          </a:p>
          <a:p>
            <a:r>
              <a:rPr lang="en-US" sz="2400" dirty="0"/>
              <a:t>Not using the equipment you already have;</a:t>
            </a:r>
          </a:p>
          <a:p>
            <a:r>
              <a:rPr lang="en-US" sz="2400" dirty="0"/>
              <a:t>Not using Owner’s Manuals. </a:t>
            </a:r>
          </a:p>
          <a:p>
            <a:endParaRPr lang="en-US" dirty="0"/>
          </a:p>
        </p:txBody>
      </p:sp>
      <p:sp>
        <p:nvSpPr>
          <p:cNvPr id="4" name="Title 3"/>
          <p:cNvSpPr>
            <a:spLocks noGrp="1"/>
          </p:cNvSpPr>
          <p:nvPr>
            <p:ph type="title"/>
          </p:nvPr>
        </p:nvSpPr>
        <p:spPr/>
        <p:txBody>
          <a:bodyPr/>
          <a:lstStyle/>
          <a:p>
            <a:pPr>
              <a:defRPr/>
            </a:pPr>
            <a:r>
              <a:rPr lang="en-US" dirty="0"/>
              <a:t>Myth: Safety Costs Too Much</a:t>
            </a:r>
          </a:p>
        </p:txBody>
      </p:sp>
      <p:sp>
        <p:nvSpPr>
          <p:cNvPr id="399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rgbClr val="0080FF"/>
                </a:solidFill>
                <a:latin typeface="Lucida Sans Unicode" pitchFamily="34" charset="0"/>
                <a:cs typeface="Arial" charset="0"/>
              </a:defRPr>
            </a:lvl1pPr>
            <a:lvl2pPr marL="742950" indent="-285750" eaLnBrk="0" hangingPunct="0">
              <a:defRPr>
                <a:solidFill>
                  <a:srgbClr val="0080FF"/>
                </a:solidFill>
                <a:latin typeface="Lucida Sans Unicode" pitchFamily="34" charset="0"/>
                <a:cs typeface="Arial" charset="0"/>
              </a:defRPr>
            </a:lvl2pPr>
            <a:lvl3pPr marL="1143000" indent="-228600" eaLnBrk="0" hangingPunct="0">
              <a:defRPr>
                <a:solidFill>
                  <a:srgbClr val="0080FF"/>
                </a:solidFill>
                <a:latin typeface="Lucida Sans Unicode" pitchFamily="34" charset="0"/>
                <a:cs typeface="Arial" charset="0"/>
              </a:defRPr>
            </a:lvl3pPr>
            <a:lvl4pPr marL="1600200" indent="-228600" eaLnBrk="0" hangingPunct="0">
              <a:defRPr>
                <a:solidFill>
                  <a:srgbClr val="0080FF"/>
                </a:solidFill>
                <a:latin typeface="Lucida Sans Unicode" pitchFamily="34" charset="0"/>
                <a:cs typeface="Arial" charset="0"/>
              </a:defRPr>
            </a:lvl4pPr>
            <a:lvl5pPr marL="2057400" indent="-228600" eaLnBrk="0" hangingPunct="0">
              <a:defRPr>
                <a:solidFill>
                  <a:srgbClr val="0080FF"/>
                </a:solidFill>
                <a:latin typeface="Lucida Sans Unicode" pitchFamily="34" charset="0"/>
                <a:cs typeface="Arial" charset="0"/>
              </a:defRPr>
            </a:lvl5pPr>
            <a:lvl6pPr marL="2514600" indent="-228600" eaLnBrk="0" fontAlgn="base" hangingPunct="0">
              <a:spcBef>
                <a:spcPct val="0"/>
              </a:spcBef>
              <a:spcAft>
                <a:spcPct val="0"/>
              </a:spcAft>
              <a:defRPr>
                <a:solidFill>
                  <a:srgbClr val="0080FF"/>
                </a:solidFill>
                <a:latin typeface="Lucida Sans Unicode" pitchFamily="34" charset="0"/>
                <a:cs typeface="Arial" charset="0"/>
              </a:defRPr>
            </a:lvl6pPr>
            <a:lvl7pPr marL="2971800" indent="-228600" eaLnBrk="0" fontAlgn="base" hangingPunct="0">
              <a:spcBef>
                <a:spcPct val="0"/>
              </a:spcBef>
              <a:spcAft>
                <a:spcPct val="0"/>
              </a:spcAft>
              <a:defRPr>
                <a:solidFill>
                  <a:srgbClr val="0080FF"/>
                </a:solidFill>
                <a:latin typeface="Lucida Sans Unicode" pitchFamily="34" charset="0"/>
                <a:cs typeface="Arial" charset="0"/>
              </a:defRPr>
            </a:lvl7pPr>
            <a:lvl8pPr marL="3429000" indent="-228600" eaLnBrk="0" fontAlgn="base" hangingPunct="0">
              <a:spcBef>
                <a:spcPct val="0"/>
              </a:spcBef>
              <a:spcAft>
                <a:spcPct val="0"/>
              </a:spcAft>
              <a:defRPr>
                <a:solidFill>
                  <a:srgbClr val="0080FF"/>
                </a:solidFill>
                <a:latin typeface="Lucida Sans Unicode" pitchFamily="34" charset="0"/>
                <a:cs typeface="Arial" charset="0"/>
              </a:defRPr>
            </a:lvl8pPr>
            <a:lvl9pPr marL="3886200" indent="-228600" eaLnBrk="0" fontAlgn="base" hangingPunct="0">
              <a:spcBef>
                <a:spcPct val="0"/>
              </a:spcBef>
              <a:spcAft>
                <a:spcPct val="0"/>
              </a:spcAft>
              <a:defRPr>
                <a:solidFill>
                  <a:srgbClr val="0080FF"/>
                </a:solidFill>
                <a:latin typeface="Lucida Sans Unicode" pitchFamily="34" charset="0"/>
                <a:cs typeface="Arial" charset="0"/>
              </a:defRPr>
            </a:lvl9pPr>
          </a:lstStyle>
          <a:p>
            <a:pPr eaLnBrk="1" hangingPunct="1"/>
            <a:fld id="{4A77F6F8-61B9-45BD-98F5-099C01222910}" type="slidenum">
              <a:rPr lang="en-US" smtClean="0">
                <a:solidFill>
                  <a:schemeClr val="tx1"/>
                </a:solidFill>
                <a:latin typeface="Arial" charset="0"/>
              </a:rPr>
              <a:pPr eaLnBrk="1" hangingPunct="1"/>
              <a:t>36</a:t>
            </a:fld>
            <a:endParaRPr lang="en-US" dirty="0">
              <a:solidFill>
                <a:schemeClr val="tx1"/>
              </a:solidFill>
              <a:latin typeface="Arial" charset="0"/>
            </a:endParaRPr>
          </a:p>
        </p:txBody>
      </p:sp>
      <p:sp>
        <p:nvSpPr>
          <p:cNvPr id="8" name="Left Arrow 7"/>
          <p:cNvSpPr/>
          <p:nvPr/>
        </p:nvSpPr>
        <p:spPr>
          <a:xfrm>
            <a:off x="6736081" y="2514600"/>
            <a:ext cx="23622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Rollover Disabled</a:t>
            </a:r>
          </a:p>
        </p:txBody>
      </p:sp>
      <p:sp>
        <p:nvSpPr>
          <p:cNvPr id="10" name="Right Arrow 9"/>
          <p:cNvSpPr/>
          <p:nvPr/>
        </p:nvSpPr>
        <p:spPr>
          <a:xfrm>
            <a:off x="4800600" y="3962400"/>
            <a:ext cx="2438400" cy="713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Seatbelt removed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109537" indent="0">
              <a:buNone/>
            </a:pPr>
            <a:r>
              <a:rPr lang="en-US" sz="2400" dirty="0"/>
              <a:t>In 2015, a DPW worker sustained a serious laceration when moving a gate on a dump truck.</a:t>
            </a:r>
          </a:p>
          <a:p>
            <a:pPr marL="109537" indent="0">
              <a:buNone/>
            </a:pPr>
            <a:endParaRPr lang="en-US" u="sng" dirty="0"/>
          </a:p>
          <a:p>
            <a:pPr marL="109537" indent="0">
              <a:buNone/>
            </a:pPr>
            <a:r>
              <a:rPr lang="en-US" sz="2400" u="sng" dirty="0"/>
              <a:t>DLS found</a:t>
            </a:r>
            <a:r>
              <a:rPr lang="en-US" sz="2400" dirty="0"/>
              <a:t>: </a:t>
            </a:r>
          </a:p>
          <a:p>
            <a:r>
              <a:rPr lang="en-US" sz="2000" dirty="0"/>
              <a:t>Damaged latches</a:t>
            </a:r>
          </a:p>
          <a:p>
            <a:r>
              <a:rPr lang="en-US" sz="2000" dirty="0"/>
              <a:t>Gate on truck held together with a </a:t>
            </a:r>
          </a:p>
          <a:p>
            <a:pPr marL="109537" indent="0">
              <a:buNone/>
            </a:pPr>
            <a:r>
              <a:rPr lang="en-US" sz="2000" dirty="0"/>
              <a:t>    putty knife instead of a</a:t>
            </a:r>
          </a:p>
          <a:p>
            <a:pPr marL="109537" indent="0">
              <a:buNone/>
            </a:pPr>
            <a:r>
              <a:rPr lang="en-US" sz="2000" dirty="0"/>
              <a:t>    manufacturer-approved pin.</a:t>
            </a:r>
          </a:p>
          <a:p>
            <a:endParaRPr lang="en-US" sz="2400" dirty="0"/>
          </a:p>
          <a:p>
            <a:pPr marL="109537" indent="0">
              <a:buNone/>
            </a:pPr>
            <a:r>
              <a:rPr lang="en-US" sz="2400" u="sng" dirty="0"/>
              <a:t>Written Warning included</a:t>
            </a:r>
            <a:r>
              <a:rPr lang="en-US" sz="2400" dirty="0"/>
              <a:t>:</a:t>
            </a:r>
          </a:p>
          <a:p>
            <a:r>
              <a:rPr lang="en-US" sz="2000" dirty="0"/>
              <a:t>Lack of manufacturer-approved parts</a:t>
            </a:r>
          </a:p>
          <a:p>
            <a:r>
              <a:rPr lang="en-US" sz="2000" dirty="0"/>
              <a:t>Lack of pre-trip inspection </a:t>
            </a:r>
          </a:p>
          <a:p>
            <a:endParaRPr lang="en-US" dirty="0"/>
          </a:p>
        </p:txBody>
      </p:sp>
      <p:sp>
        <p:nvSpPr>
          <p:cNvPr id="6" name="Title 5"/>
          <p:cNvSpPr>
            <a:spLocks noGrp="1"/>
          </p:cNvSpPr>
          <p:nvPr>
            <p:ph type="title"/>
          </p:nvPr>
        </p:nvSpPr>
        <p:spPr/>
        <p:txBody>
          <a:bodyPr/>
          <a:lstStyle/>
          <a:p>
            <a:r>
              <a:rPr lang="en-US" dirty="0"/>
              <a:t>Myth: Safety  Costs Too Much</a:t>
            </a:r>
          </a:p>
        </p:txBody>
      </p:sp>
      <p:sp>
        <p:nvSpPr>
          <p:cNvPr id="5" name="Slide Number Placeholder 4"/>
          <p:cNvSpPr>
            <a:spLocks noGrp="1"/>
          </p:cNvSpPr>
          <p:nvPr>
            <p:ph type="sldNum" sz="quarter" idx="12"/>
          </p:nvPr>
        </p:nvSpPr>
        <p:spPr/>
        <p:txBody>
          <a:bodyPr/>
          <a:lstStyle/>
          <a:p>
            <a:pPr>
              <a:defRPr/>
            </a:pPr>
            <a:fld id="{B681FA06-6617-4438-9C3C-470282F21297}" type="slidenum">
              <a:rPr lang="en-US" smtClean="0"/>
              <a:pPr>
                <a:defRPr/>
              </a:pPr>
              <a:t>37</a:t>
            </a:fld>
            <a:endParaRPr lang="en-US"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2971800"/>
            <a:ext cx="2706687"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38800" y="5105399"/>
            <a:ext cx="3276600" cy="800219"/>
          </a:xfrm>
          <a:prstGeom prst="rect">
            <a:avLst/>
          </a:prstGeom>
          <a:noFill/>
        </p:spPr>
        <p:txBody>
          <a:bodyPr wrap="square" rtlCol="0">
            <a:spAutoFit/>
          </a:bodyPr>
          <a:lstStyle/>
          <a:p>
            <a:r>
              <a:rPr lang="en-US" sz="1400" dirty="0"/>
              <a:t>OSHA: 29 CFR 1910.601(b)(14)</a:t>
            </a:r>
          </a:p>
          <a:p>
            <a:r>
              <a:rPr lang="en-US" sz="1400" dirty="0"/>
              <a:t>Massachusetts Law M.G.L. c149 s6</a:t>
            </a:r>
          </a:p>
          <a:p>
            <a:endParaRPr lang="en-US" dirty="0"/>
          </a:p>
        </p:txBody>
      </p:sp>
    </p:spTree>
    <p:extLst>
      <p:ext uri="{BB962C8B-B14F-4D97-AF65-F5344CB8AC3E}">
        <p14:creationId xmlns:p14="http://schemas.microsoft.com/office/powerpoint/2010/main" val="2927374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304800" y="1481138"/>
            <a:ext cx="9300334" cy="537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en-US" dirty="0"/>
              <a:t>Safety Management</a:t>
            </a:r>
          </a:p>
        </p:txBody>
      </p:sp>
      <p:sp>
        <p:nvSpPr>
          <p:cNvPr id="5" name="Slide Number Placeholder 4"/>
          <p:cNvSpPr>
            <a:spLocks noGrp="1"/>
          </p:cNvSpPr>
          <p:nvPr>
            <p:ph type="sldNum" sz="quarter" idx="12"/>
          </p:nvPr>
        </p:nvSpPr>
        <p:spPr/>
        <p:txBody>
          <a:bodyPr/>
          <a:lstStyle/>
          <a:p>
            <a:pPr>
              <a:defRPr/>
            </a:pPr>
            <a:fld id="{B681FA06-6617-4438-9C3C-470282F21297}" type="slidenum">
              <a:rPr lang="en-US" smtClean="0"/>
              <a:pPr>
                <a:defRPr/>
              </a:pPr>
              <a:t>38</a:t>
            </a:fld>
            <a:endParaRPr lang="en-US" dirty="0"/>
          </a:p>
        </p:txBody>
      </p:sp>
    </p:spTree>
    <p:extLst>
      <p:ext uri="{BB962C8B-B14F-4D97-AF65-F5344CB8AC3E}">
        <p14:creationId xmlns:p14="http://schemas.microsoft.com/office/powerpoint/2010/main" val="3926906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normAutofit fontScale="90000"/>
          </a:bodyPr>
          <a:lstStyle/>
          <a:p>
            <a:r>
              <a:rPr lang="en-US" altLang="en-US"/>
              <a:t>Surviving a DLS Safety Inspection</a:t>
            </a:r>
          </a:p>
        </p:txBody>
      </p:sp>
      <p:sp>
        <p:nvSpPr>
          <p:cNvPr id="3" name="Content Placeholder 2"/>
          <p:cNvSpPr>
            <a:spLocks noGrp="1"/>
          </p:cNvSpPr>
          <p:nvPr>
            <p:ph idx="1"/>
          </p:nvPr>
        </p:nvSpPr>
        <p:spPr>
          <a:xfrm>
            <a:off x="228600" y="1066800"/>
            <a:ext cx="8001000" cy="5410200"/>
          </a:xfrm>
        </p:spPr>
        <p:txBody>
          <a:bodyPr/>
          <a:lstStyle/>
          <a:p>
            <a:pPr>
              <a:defRPr/>
            </a:pPr>
            <a:r>
              <a:rPr lang="en-US" dirty="0"/>
              <a:t>Preventive Maintenance</a:t>
            </a:r>
          </a:p>
          <a:p>
            <a:pPr>
              <a:defRPr/>
            </a:pPr>
            <a:r>
              <a:rPr lang="en-US" dirty="0"/>
              <a:t>Use the tool’s Owner’s Manual</a:t>
            </a:r>
          </a:p>
          <a:p>
            <a:pPr>
              <a:defRPr/>
            </a:pPr>
            <a:r>
              <a:rPr lang="en-US" dirty="0"/>
              <a:t>Incorporate safety into your operations.</a:t>
            </a:r>
          </a:p>
          <a:p>
            <a:pPr>
              <a:defRPr/>
            </a:pPr>
            <a:r>
              <a:rPr lang="en-US" dirty="0"/>
              <a:t>Audit yourself.</a:t>
            </a:r>
          </a:p>
          <a:p>
            <a:pPr>
              <a:defRPr/>
            </a:pPr>
            <a:endParaRPr lang="en-US" dirty="0"/>
          </a:p>
          <a:p>
            <a:pPr>
              <a:defRPr/>
            </a:pPr>
            <a:endParaRPr lang="en-US" dirty="0"/>
          </a:p>
          <a:p>
            <a:pPr marL="0" indent="0">
              <a:buFontTx/>
              <a:buNone/>
              <a:defRPr/>
            </a:pPr>
            <a:r>
              <a:rPr lang="en-US" sz="2400" i="1" dirty="0">
                <a:hlinkClick r:id="rId2"/>
              </a:rPr>
              <a:t>www.mass.gov/dols/wshp</a:t>
            </a:r>
            <a:endParaRPr lang="en-US" sz="2400" i="1" dirty="0"/>
          </a:p>
          <a:p>
            <a:pPr marL="0" indent="0">
              <a:buFontTx/>
              <a:buNone/>
              <a:defRPr/>
            </a:pPr>
            <a:r>
              <a:rPr lang="en-US" sz="2400" i="1" dirty="0"/>
              <a:t>for sample programs and </a:t>
            </a:r>
          </a:p>
          <a:p>
            <a:pPr marL="0" indent="0">
              <a:buFontTx/>
              <a:buNone/>
              <a:defRPr/>
            </a:pPr>
            <a:r>
              <a:rPr lang="en-US" sz="2400" i="1" dirty="0"/>
              <a:t>self-audit checklists.</a:t>
            </a:r>
          </a:p>
        </p:txBody>
      </p:sp>
      <p:pic>
        <p:nvPicPr>
          <p:cNvPr id="8499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2971800"/>
            <a:ext cx="2805113"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31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defRPr/>
            </a:pPr>
            <a:r>
              <a:rPr lang="en-US" dirty="0"/>
              <a:t>Public Sector Laws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111960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fld id="{759C9672-D4CB-42C7-B561-6110E23F49C9}" type="slidenum">
              <a:rPr lang="en-US" altLang="en-US" sz="1000" smtClean="0">
                <a:latin typeface="Arial" charset="0"/>
              </a:rPr>
              <a:pPr/>
              <a:t>4</a:t>
            </a:fld>
            <a:endParaRPr lang="en-US" altLang="en-US" sz="1000" dirty="0">
              <a:latin typeface="Arial" charset="0"/>
            </a:endParaRPr>
          </a:p>
        </p:txBody>
      </p:sp>
    </p:spTree>
    <p:extLst>
      <p:ext uri="{BB962C8B-B14F-4D97-AF65-F5344CB8AC3E}">
        <p14:creationId xmlns:p14="http://schemas.microsoft.com/office/powerpoint/2010/main" val="1968589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953000" y="1600200"/>
            <a:ext cx="4038600" cy="4525963"/>
          </a:xfrm>
          <a:ln>
            <a:solidFill>
              <a:srgbClr val="000099"/>
            </a:solidFill>
          </a:ln>
        </p:spPr>
        <p:txBody>
          <a:bodyPr/>
          <a:lstStyle/>
          <a:p>
            <a:pPr marL="109537" indent="0">
              <a:buFontTx/>
              <a:buNone/>
              <a:defRPr/>
            </a:pPr>
            <a:r>
              <a:rPr lang="en-US" b="1" dirty="0"/>
              <a:t>Sample Programs</a:t>
            </a:r>
          </a:p>
          <a:p>
            <a:pPr>
              <a:defRPr/>
            </a:pPr>
            <a:r>
              <a:rPr lang="en-US" sz="2000" dirty="0"/>
              <a:t>Fill-in-the-Blank</a:t>
            </a:r>
          </a:p>
          <a:p>
            <a:pPr>
              <a:defRPr/>
            </a:pPr>
            <a:r>
              <a:rPr lang="en-US" sz="2000" dirty="0"/>
              <a:t>Designed for baseline compliance.</a:t>
            </a:r>
          </a:p>
          <a:p>
            <a:pPr>
              <a:defRPr/>
            </a:pPr>
            <a:r>
              <a:rPr lang="en-US" sz="2000" dirty="0"/>
              <a:t>You can add more sections</a:t>
            </a:r>
          </a:p>
        </p:txBody>
      </p:sp>
      <p:sp>
        <p:nvSpPr>
          <p:cNvPr id="8" name="Content Placeholder 7"/>
          <p:cNvSpPr>
            <a:spLocks noGrp="1"/>
          </p:cNvSpPr>
          <p:nvPr>
            <p:ph sz="half" idx="2"/>
          </p:nvPr>
        </p:nvSpPr>
        <p:spPr>
          <a:xfrm>
            <a:off x="685800" y="1600200"/>
            <a:ext cx="4038600" cy="4525963"/>
          </a:xfrm>
          <a:ln>
            <a:solidFill>
              <a:srgbClr val="000099"/>
            </a:solidFill>
          </a:ln>
        </p:spPr>
        <p:txBody>
          <a:bodyPr/>
          <a:lstStyle/>
          <a:p>
            <a:pPr marL="109537" indent="0">
              <a:buFontTx/>
              <a:buNone/>
              <a:defRPr/>
            </a:pPr>
            <a:r>
              <a:rPr lang="en-US" b="1" dirty="0"/>
              <a:t>Table of Contents </a:t>
            </a:r>
          </a:p>
          <a:p>
            <a:pPr marL="109537" indent="0">
              <a:buFontTx/>
              <a:buNone/>
              <a:defRPr/>
            </a:pPr>
            <a:r>
              <a:rPr lang="en-US" b="1" dirty="0"/>
              <a:t>for a Safety Manual</a:t>
            </a:r>
          </a:p>
          <a:p>
            <a:pPr>
              <a:defRPr/>
            </a:pPr>
            <a:r>
              <a:rPr lang="en-US" sz="2000" dirty="0"/>
              <a:t>Schools</a:t>
            </a:r>
          </a:p>
          <a:p>
            <a:pPr>
              <a:defRPr/>
            </a:pPr>
            <a:r>
              <a:rPr lang="en-US" sz="2000" dirty="0"/>
              <a:t>Public Works</a:t>
            </a:r>
          </a:p>
        </p:txBody>
      </p:sp>
      <p:sp>
        <p:nvSpPr>
          <p:cNvPr id="6" name="Title 5"/>
          <p:cNvSpPr>
            <a:spLocks noGrp="1"/>
          </p:cNvSpPr>
          <p:nvPr>
            <p:ph type="title"/>
          </p:nvPr>
        </p:nvSpPr>
        <p:spPr/>
        <p:txBody>
          <a:bodyPr>
            <a:normAutofit fontScale="90000"/>
          </a:bodyPr>
          <a:lstStyle/>
          <a:p>
            <a:pPr>
              <a:defRPr/>
            </a:pPr>
            <a:r>
              <a:rPr lang="en-US" dirty="0"/>
              <a:t>Handouts Available </a:t>
            </a:r>
            <a:r>
              <a:rPr lang="en-US" dirty="0">
                <a:hlinkClick r:id="rId2"/>
              </a:rPr>
              <a:t>www.mass.gov/dols</a:t>
            </a:r>
            <a:r>
              <a:rPr lang="en-US" dirty="0"/>
              <a:t> </a:t>
            </a:r>
          </a:p>
        </p:txBody>
      </p:sp>
      <p:sp>
        <p:nvSpPr>
          <p:cNvPr id="86021" name="Slide Number Placeholder 4"/>
          <p:cNvSpPr>
            <a:spLocks noGrp="1"/>
          </p:cNvSpPr>
          <p:nvPr>
            <p:ph type="sldNum" sz="quarter" idx="4294967295"/>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2F1377C-D1B2-4046-B598-9DF13DEBECF9}" type="slidenum">
              <a:rPr lang="en-US" altLang="en-US"/>
              <a:pPr/>
              <a:t>40</a:t>
            </a:fld>
            <a:endParaRPr lang="en-US" altLang="en-US"/>
          </a:p>
        </p:txBody>
      </p:sp>
      <p:pic>
        <p:nvPicPr>
          <p:cNvPr id="860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1200" y="3581400"/>
            <a:ext cx="2262188"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3248025"/>
            <a:ext cx="22129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875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6"/>
          <p:cNvSpPr>
            <a:spLocks noGrp="1"/>
          </p:cNvSpPr>
          <p:nvPr>
            <p:ph sz="half" idx="1"/>
          </p:nvPr>
        </p:nvSpPr>
        <p:spPr>
          <a:xfrm>
            <a:off x="4953000" y="1600200"/>
            <a:ext cx="4038600" cy="4525963"/>
          </a:xfrm>
          <a:ln>
            <a:solidFill>
              <a:srgbClr val="000099"/>
            </a:solidFill>
            <a:miter lim="800000"/>
            <a:headEnd/>
            <a:tailEnd/>
          </a:ln>
        </p:spPr>
        <p:txBody>
          <a:bodyPr/>
          <a:lstStyle/>
          <a:p>
            <a:pPr marL="107950" indent="0">
              <a:buFontTx/>
              <a:buNone/>
            </a:pPr>
            <a:r>
              <a:rPr lang="en-US" altLang="en-US" b="1"/>
              <a:t>Self-Audit Checklists</a:t>
            </a:r>
            <a:endParaRPr lang="en-US" altLang="en-US" sz="2000"/>
          </a:p>
        </p:txBody>
      </p:sp>
      <p:sp>
        <p:nvSpPr>
          <p:cNvPr id="87043" name="Content Placeholder 7"/>
          <p:cNvSpPr>
            <a:spLocks noGrp="1"/>
          </p:cNvSpPr>
          <p:nvPr>
            <p:ph sz="half" idx="2"/>
          </p:nvPr>
        </p:nvSpPr>
        <p:spPr>
          <a:xfrm>
            <a:off x="685800" y="1600200"/>
            <a:ext cx="4038600" cy="4525963"/>
          </a:xfrm>
          <a:ln>
            <a:solidFill>
              <a:srgbClr val="000099"/>
            </a:solidFill>
            <a:miter lim="800000"/>
            <a:headEnd/>
            <a:tailEnd/>
          </a:ln>
        </p:spPr>
        <p:txBody>
          <a:bodyPr/>
          <a:lstStyle/>
          <a:p>
            <a:pPr marL="107950" indent="0">
              <a:buFontTx/>
              <a:buNone/>
            </a:pPr>
            <a:r>
              <a:rPr lang="en-US" altLang="en-US" b="1"/>
              <a:t>Toolbox training talks</a:t>
            </a:r>
          </a:p>
        </p:txBody>
      </p:sp>
      <p:sp>
        <p:nvSpPr>
          <p:cNvPr id="6" name="Title 5"/>
          <p:cNvSpPr>
            <a:spLocks noGrp="1"/>
          </p:cNvSpPr>
          <p:nvPr>
            <p:ph type="title"/>
          </p:nvPr>
        </p:nvSpPr>
        <p:spPr/>
        <p:txBody>
          <a:bodyPr>
            <a:normAutofit fontScale="90000"/>
          </a:bodyPr>
          <a:lstStyle/>
          <a:p>
            <a:pPr>
              <a:defRPr/>
            </a:pPr>
            <a:r>
              <a:rPr lang="en-US" dirty="0"/>
              <a:t>Handouts Available </a:t>
            </a:r>
            <a:r>
              <a:rPr lang="en-US" dirty="0">
                <a:hlinkClick r:id="rId2"/>
              </a:rPr>
              <a:t>www.mass.gov/dols</a:t>
            </a:r>
            <a:r>
              <a:rPr lang="en-US" dirty="0"/>
              <a:t> </a:t>
            </a:r>
          </a:p>
        </p:txBody>
      </p:sp>
      <p:sp>
        <p:nvSpPr>
          <p:cNvPr id="87045" name="Slide Number Placeholder 4"/>
          <p:cNvSpPr>
            <a:spLocks noGrp="1"/>
          </p:cNvSpPr>
          <p:nvPr>
            <p:ph type="sldNum" sz="quarter" idx="4294967295"/>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3C983D-040B-404B-9420-B78097F4B58E}" type="slidenum">
              <a:rPr lang="en-US" altLang="en-US"/>
              <a:pPr/>
              <a:t>41</a:t>
            </a:fld>
            <a:endParaRPr lang="en-US" altLang="en-US"/>
          </a:p>
        </p:txBody>
      </p:sp>
      <p:pic>
        <p:nvPicPr>
          <p:cNvPr id="870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2438400"/>
            <a:ext cx="2846388"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2303463"/>
            <a:ext cx="2805113" cy="370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659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09600" y="381000"/>
            <a:ext cx="7543800" cy="533400"/>
          </a:xfrm>
        </p:spPr>
        <p:txBody>
          <a:bodyPr>
            <a:normAutofit fontScale="90000"/>
          </a:bodyPr>
          <a:lstStyle/>
          <a:p>
            <a:pPr eaLnBrk="1" fontAlgn="auto" hangingPunct="1">
              <a:spcAft>
                <a:spcPts val="0"/>
              </a:spcAft>
              <a:defRPr/>
            </a:pPr>
            <a:r>
              <a:rPr lang="en-US" dirty="0"/>
              <a:t>Wrap-Up</a:t>
            </a:r>
            <a:endParaRPr lang="en-US" sz="2000" i="1" dirty="0"/>
          </a:p>
        </p:txBody>
      </p:sp>
      <p:sp>
        <p:nvSpPr>
          <p:cNvPr id="4099" name="Content Placeholder 2"/>
          <p:cNvSpPr>
            <a:spLocks noGrp="1"/>
          </p:cNvSpPr>
          <p:nvPr>
            <p:ph idx="1"/>
          </p:nvPr>
        </p:nvSpPr>
        <p:spPr>
          <a:xfrm>
            <a:off x="381000" y="1295400"/>
            <a:ext cx="5105400" cy="5181600"/>
          </a:xfrm>
        </p:spPr>
        <p:txBody>
          <a:bodyPr rtlCol="0">
            <a:normAutofit lnSpcReduction="10000"/>
          </a:bodyPr>
          <a:lstStyle/>
          <a:p>
            <a:pPr marL="514350" indent="-514350" eaLnBrk="1" fontAlgn="auto" hangingPunct="1">
              <a:spcAft>
                <a:spcPts val="0"/>
              </a:spcAft>
              <a:buFont typeface="Arial" pitchFamily="34" charset="0"/>
              <a:buAutoNum type="arabicPeriod"/>
              <a:defRPr/>
            </a:pPr>
            <a:r>
              <a:rPr lang="en-US" sz="2000" dirty="0"/>
              <a:t>What are the Safety Regulations for public sector  workplaces?</a:t>
            </a:r>
          </a:p>
          <a:p>
            <a:pPr marL="514350" indent="-514350" eaLnBrk="1" fontAlgn="auto" hangingPunct="1">
              <a:spcAft>
                <a:spcPts val="0"/>
              </a:spcAft>
              <a:buFont typeface="Arial" pitchFamily="34" charset="0"/>
              <a:buAutoNum type="arabicPeriod"/>
              <a:defRPr/>
            </a:pPr>
            <a:endParaRPr lang="en-US" sz="2000" dirty="0"/>
          </a:p>
          <a:p>
            <a:pPr marL="514350" indent="-514350" eaLnBrk="1" fontAlgn="auto" hangingPunct="1">
              <a:spcAft>
                <a:spcPts val="0"/>
              </a:spcAft>
              <a:buFont typeface="Arial" pitchFamily="34" charset="0"/>
              <a:buAutoNum type="arabicPeriod"/>
              <a:defRPr/>
            </a:pPr>
            <a:r>
              <a:rPr lang="en-US" sz="2000" dirty="0"/>
              <a:t>What happens during a DLS safety inspection?</a:t>
            </a:r>
          </a:p>
          <a:p>
            <a:pPr marL="514350" indent="-514350" eaLnBrk="1" fontAlgn="auto" hangingPunct="1">
              <a:spcAft>
                <a:spcPts val="0"/>
              </a:spcAft>
              <a:buFont typeface="Arial" pitchFamily="34" charset="0"/>
              <a:buAutoNum type="arabicPeriod"/>
              <a:defRPr/>
            </a:pPr>
            <a:endParaRPr lang="en-US" sz="2000" dirty="0"/>
          </a:p>
          <a:p>
            <a:pPr marL="514350" indent="-514350" eaLnBrk="1" fontAlgn="auto" hangingPunct="1">
              <a:spcAft>
                <a:spcPts val="0"/>
              </a:spcAft>
              <a:buFont typeface="Arial" pitchFamily="34" charset="0"/>
              <a:buAutoNum type="arabicPeriod"/>
              <a:defRPr/>
            </a:pPr>
            <a:r>
              <a:rPr lang="en-US" sz="2000" dirty="0"/>
              <a:t>Examples of violations found at recent DLS inspections.</a:t>
            </a:r>
          </a:p>
          <a:p>
            <a:pPr marL="514350" indent="-514350" eaLnBrk="1" fontAlgn="auto" hangingPunct="1">
              <a:spcAft>
                <a:spcPts val="0"/>
              </a:spcAft>
              <a:buFont typeface="Arial" pitchFamily="34" charset="0"/>
              <a:buAutoNum type="arabicPeriod"/>
              <a:defRPr/>
            </a:pPr>
            <a:endParaRPr lang="en-US" sz="2000" dirty="0"/>
          </a:p>
          <a:p>
            <a:pPr>
              <a:defRPr/>
            </a:pPr>
            <a:endParaRPr lang="en-US" sz="2000" b="1" dirty="0"/>
          </a:p>
          <a:p>
            <a:pPr>
              <a:defRPr/>
            </a:pPr>
            <a:r>
              <a:rPr lang="en-US" sz="2000" b="1" dirty="0"/>
              <a:t>Department of Labor Standards</a:t>
            </a:r>
          </a:p>
          <a:p>
            <a:pPr>
              <a:defRPr/>
            </a:pPr>
            <a:r>
              <a:rPr lang="en-US" sz="2000" dirty="0"/>
              <a:t>508-616-0461</a:t>
            </a:r>
          </a:p>
          <a:p>
            <a:pPr>
              <a:defRPr/>
            </a:pPr>
            <a:r>
              <a:rPr lang="en-US" sz="2200" dirty="0">
                <a:solidFill>
                  <a:srgbClr val="0070C0"/>
                </a:solidFill>
                <a:hlinkClick r:id="rId2"/>
              </a:rPr>
              <a:t>www.mass.gov/dols/wshp</a:t>
            </a:r>
            <a:r>
              <a:rPr lang="en-US" sz="2200" dirty="0">
                <a:solidFill>
                  <a:srgbClr val="0070C0"/>
                </a:solidFill>
              </a:rPr>
              <a:t> </a:t>
            </a:r>
          </a:p>
          <a:p>
            <a:pPr>
              <a:defRPr/>
            </a:pPr>
            <a:endParaRPr lang="en-US" sz="2000" dirty="0"/>
          </a:p>
          <a:p>
            <a:pPr marL="109537" indent="0">
              <a:buNone/>
              <a:defRPr/>
            </a:pPr>
            <a:r>
              <a:rPr lang="en-US" sz="2000" dirty="0"/>
              <a:t> </a:t>
            </a:r>
          </a:p>
          <a:p>
            <a:pPr>
              <a:defRPr/>
            </a:pPr>
            <a:endParaRPr lang="en-US" sz="2000" dirty="0"/>
          </a:p>
          <a:p>
            <a:pPr marL="514350" indent="-514350" eaLnBrk="1" fontAlgn="auto" hangingPunct="1">
              <a:spcAft>
                <a:spcPts val="0"/>
              </a:spcAft>
              <a:buFont typeface="Arial" pitchFamily="34" charset="0"/>
              <a:buAutoNum type="arabicPeriod"/>
              <a:defRPr/>
            </a:pPr>
            <a:endParaRPr lang="en-US" sz="2000" dirty="0"/>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53743" y="1219200"/>
            <a:ext cx="3512653" cy="451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12942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n-US" altLang="en-US" dirty="0"/>
              <a:t>Why Do We Need Regulations?</a:t>
            </a:r>
          </a:p>
        </p:txBody>
      </p:sp>
      <p:pic>
        <p:nvPicPr>
          <p:cNvPr id="132099" name="Picture 3" descr="C:\Users\apennesi\Pictures\hazardpics\Attachments_2015915(1)\ATT0002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4600" y="1769908"/>
            <a:ext cx="4335379"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311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76200" y="1447800"/>
            <a:ext cx="8830787"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en-US" dirty="0"/>
              <a:t>Safety Management</a:t>
            </a:r>
          </a:p>
        </p:txBody>
      </p:sp>
      <p:sp>
        <p:nvSpPr>
          <p:cNvPr id="5" name="Slide Number Placeholder 4"/>
          <p:cNvSpPr>
            <a:spLocks noGrp="1"/>
          </p:cNvSpPr>
          <p:nvPr>
            <p:ph type="sldNum" sz="quarter" idx="12"/>
          </p:nvPr>
        </p:nvSpPr>
        <p:spPr/>
        <p:txBody>
          <a:bodyPr/>
          <a:lstStyle/>
          <a:p>
            <a:pPr>
              <a:defRPr/>
            </a:pPr>
            <a:fld id="{B681FA06-6617-4438-9C3C-470282F21297}" type="slidenum">
              <a:rPr lang="en-US" smtClean="0"/>
              <a:pPr>
                <a:defRPr/>
              </a:pPr>
              <a:t>6</a:t>
            </a:fld>
            <a:endParaRPr lang="en-US" dirty="0"/>
          </a:p>
        </p:txBody>
      </p:sp>
    </p:spTree>
    <p:extLst>
      <p:ext uri="{BB962C8B-B14F-4D97-AF65-F5344CB8AC3E}">
        <p14:creationId xmlns:p14="http://schemas.microsoft.com/office/powerpoint/2010/main" val="35619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109537" indent="0">
              <a:buNone/>
            </a:pPr>
            <a:r>
              <a:rPr lang="en-US" sz="2400" dirty="0"/>
              <a:t>From 2013-2016, </a:t>
            </a:r>
          </a:p>
          <a:p>
            <a:pPr marL="109537" indent="0">
              <a:buNone/>
            </a:pPr>
            <a:r>
              <a:rPr lang="en-US" sz="2400" dirty="0"/>
              <a:t>DLS has conducted safety inspections in </a:t>
            </a:r>
          </a:p>
          <a:p>
            <a:pPr marL="109537" indent="0">
              <a:buNone/>
            </a:pPr>
            <a:r>
              <a:rPr lang="en-US" sz="2400" dirty="0"/>
              <a:t>155 cities and towns.</a:t>
            </a:r>
          </a:p>
          <a:p>
            <a:endParaRPr lang="en-US" sz="2400" dirty="0"/>
          </a:p>
          <a:p>
            <a:pPr marL="109537" indent="0">
              <a:buNone/>
            </a:pPr>
            <a:r>
              <a:rPr lang="en-US" sz="2400" dirty="0"/>
              <a:t>In some towns, more</a:t>
            </a:r>
          </a:p>
          <a:p>
            <a:pPr marL="109537" indent="0">
              <a:buNone/>
            </a:pPr>
            <a:r>
              <a:rPr lang="en-US" sz="2400" dirty="0"/>
              <a:t>than one department </a:t>
            </a:r>
          </a:p>
          <a:p>
            <a:pPr marL="109537" indent="0">
              <a:buNone/>
            </a:pPr>
            <a:r>
              <a:rPr lang="en-US" sz="2400" dirty="0"/>
              <a:t>has been inspected </a:t>
            </a:r>
          </a:p>
          <a:p>
            <a:pPr marL="109537" indent="0">
              <a:buNone/>
            </a:pPr>
            <a:r>
              <a:rPr lang="en-US" sz="2400" dirty="0"/>
              <a:t>(</a:t>
            </a:r>
            <a:r>
              <a:rPr lang="en-US" sz="2400" dirty="0" err="1"/>
              <a:t>ie</a:t>
            </a:r>
            <a:r>
              <a:rPr lang="en-US" sz="2400" dirty="0"/>
              <a:t>. school; DPW; water; electric).</a:t>
            </a:r>
          </a:p>
          <a:p>
            <a:endParaRPr lang="en-US" dirty="0"/>
          </a:p>
        </p:txBody>
      </p:sp>
      <p:sp>
        <p:nvSpPr>
          <p:cNvPr id="4" name="Title 3"/>
          <p:cNvSpPr>
            <a:spLocks noGrp="1"/>
          </p:cNvSpPr>
          <p:nvPr>
            <p:ph type="title"/>
          </p:nvPr>
        </p:nvSpPr>
        <p:spPr/>
        <p:txBody>
          <a:bodyPr/>
          <a:lstStyle/>
          <a:p>
            <a:r>
              <a:rPr lang="en-US" dirty="0"/>
              <a:t>Who Has Been Inspected?</a:t>
            </a:r>
          </a:p>
        </p:txBody>
      </p:sp>
      <p:sp>
        <p:nvSpPr>
          <p:cNvPr id="5" name="Slide Number Placeholder 4"/>
          <p:cNvSpPr>
            <a:spLocks noGrp="1"/>
          </p:cNvSpPr>
          <p:nvPr>
            <p:ph type="sldNum" sz="quarter" idx="12"/>
          </p:nvPr>
        </p:nvSpPr>
        <p:spPr/>
        <p:txBody>
          <a:bodyPr/>
          <a:lstStyle/>
          <a:p>
            <a:pPr>
              <a:defRPr/>
            </a:pPr>
            <a:fld id="{60771FA4-FF2D-4D33-922D-0D67786166B6}" type="slidenum">
              <a:rPr lang="en-US" smtClean="0"/>
              <a:pPr>
                <a:defRPr/>
              </a:pPr>
              <a:t>7</a:t>
            </a:fld>
            <a:endParaRPr lang="en-US" dirty="0"/>
          </a:p>
        </p:txBody>
      </p:sp>
      <p:pic>
        <p:nvPicPr>
          <p:cNvPr id="10242" name="Picture 2"/>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a:ext>
            </a:extLst>
          </a:blip>
          <a:srcRect/>
          <a:stretch/>
        </p:blipFill>
        <p:spPr bwMode="auto">
          <a:xfrm rot="5400000">
            <a:off x="5219699" y="1028701"/>
            <a:ext cx="2924177"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191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a:t>Who Gets Inspected by DLS?</a:t>
            </a:r>
          </a:p>
        </p:txBody>
      </p:sp>
      <p:sp>
        <p:nvSpPr>
          <p:cNvPr id="66562" name="Content Placeholder 6"/>
          <p:cNvSpPr>
            <a:spLocks noGrp="1"/>
          </p:cNvSpPr>
          <p:nvPr>
            <p:ph sz="half" idx="1"/>
          </p:nvPr>
        </p:nvSpPr>
        <p:spPr>
          <a:xfrm>
            <a:off x="457200" y="1481138"/>
            <a:ext cx="5029200" cy="4843462"/>
          </a:xfrm>
        </p:spPr>
        <p:txBody>
          <a:bodyPr>
            <a:normAutofit fontScale="92500" lnSpcReduction="20000"/>
          </a:bodyPr>
          <a:lstStyle/>
          <a:p>
            <a:pPr marL="109537" indent="0">
              <a:buNone/>
              <a:defRPr/>
            </a:pPr>
            <a:r>
              <a:rPr lang="en-US" altLang="en-US" sz="2400" dirty="0"/>
              <a:t>1.  Imminent Danger</a:t>
            </a:r>
          </a:p>
          <a:p>
            <a:pPr marL="822325" lvl="1" indent="-457200">
              <a:defRPr/>
            </a:pPr>
            <a:r>
              <a:rPr lang="en-US" altLang="en-US" sz="2000" dirty="0"/>
              <a:t>Bucket Truck</a:t>
            </a:r>
          </a:p>
          <a:p>
            <a:pPr marL="822325" lvl="1" indent="-457200">
              <a:defRPr/>
            </a:pPr>
            <a:r>
              <a:rPr lang="en-US" altLang="en-US" sz="2000" dirty="0"/>
              <a:t>Trench</a:t>
            </a:r>
          </a:p>
          <a:p>
            <a:pPr marL="822325" lvl="1" indent="-457200">
              <a:defRPr/>
            </a:pPr>
            <a:r>
              <a:rPr lang="en-US" altLang="en-US" sz="2000" dirty="0"/>
              <a:t>Roof</a:t>
            </a:r>
          </a:p>
          <a:p>
            <a:pPr>
              <a:defRPr/>
            </a:pPr>
            <a:endParaRPr lang="en-US" altLang="en-US" sz="2400" dirty="0"/>
          </a:p>
          <a:p>
            <a:pPr marL="109537" indent="0">
              <a:buFont typeface="Wingdings 3" pitchFamily="18" charset="2"/>
              <a:buNone/>
              <a:defRPr/>
            </a:pPr>
            <a:r>
              <a:rPr lang="en-US" altLang="en-US" sz="2400" dirty="0"/>
              <a:t>2. Significant Injury</a:t>
            </a:r>
          </a:p>
          <a:p>
            <a:pPr marL="109537" indent="0">
              <a:buFont typeface="Wingdings 3" pitchFamily="18" charset="2"/>
              <a:buNone/>
              <a:defRPr/>
            </a:pPr>
            <a:r>
              <a:rPr lang="en-US" altLang="en-US" sz="2400" dirty="0"/>
              <a:t>	</a:t>
            </a:r>
            <a:r>
              <a:rPr lang="en-US" altLang="en-US" sz="1800" dirty="0"/>
              <a:t>Fatality; Hospital; Burn;	Amputation; Electric Shock</a:t>
            </a:r>
          </a:p>
          <a:p>
            <a:pPr>
              <a:defRPr/>
            </a:pPr>
            <a:endParaRPr lang="en-US" altLang="en-US" sz="2400" dirty="0"/>
          </a:p>
          <a:p>
            <a:pPr marL="109537" indent="0">
              <a:buFont typeface="Wingdings 3" pitchFamily="18" charset="2"/>
              <a:buNone/>
              <a:defRPr/>
            </a:pPr>
            <a:r>
              <a:rPr lang="en-US" altLang="en-US" sz="2400" dirty="0"/>
              <a:t>3. Complaints and Referrals</a:t>
            </a:r>
          </a:p>
          <a:p>
            <a:pPr marL="109537" indent="0">
              <a:buFont typeface="Wingdings 3" pitchFamily="18" charset="2"/>
              <a:buNone/>
              <a:defRPr/>
            </a:pPr>
            <a:endParaRPr lang="en-US" altLang="en-US" sz="2400" dirty="0"/>
          </a:p>
          <a:p>
            <a:pPr marL="109537" indent="0">
              <a:buFont typeface="Wingdings 3" pitchFamily="18" charset="2"/>
              <a:buNone/>
              <a:defRPr/>
            </a:pPr>
            <a:r>
              <a:rPr lang="en-US" altLang="en-US" sz="2400" dirty="0"/>
              <a:t>4. Programmed Schedule</a:t>
            </a:r>
          </a:p>
          <a:p>
            <a:pPr marL="109537" indent="0">
              <a:buFont typeface="Wingdings 3" pitchFamily="18" charset="2"/>
              <a:buNone/>
              <a:defRPr/>
            </a:pPr>
            <a:r>
              <a:rPr lang="en-US" altLang="en-US" sz="2400" dirty="0"/>
              <a:t>	</a:t>
            </a:r>
            <a:r>
              <a:rPr lang="en-US" altLang="en-US" sz="2200" dirty="0"/>
              <a:t>Water/sewer; school kitchen;</a:t>
            </a:r>
          </a:p>
          <a:p>
            <a:pPr marL="109537" indent="0">
              <a:buFont typeface="Wingdings 3" pitchFamily="18" charset="2"/>
              <a:buNone/>
              <a:defRPr/>
            </a:pPr>
            <a:r>
              <a:rPr lang="en-US" altLang="en-US" sz="2200" dirty="0"/>
              <a:t>	airport; landfill</a:t>
            </a:r>
          </a:p>
          <a:p>
            <a:pPr marL="109537" indent="0">
              <a:buFont typeface="Wingdings 3" pitchFamily="18" charset="2"/>
              <a:buNone/>
              <a:defRPr/>
            </a:pPr>
            <a:r>
              <a:rPr lang="en-US" altLang="en-US" sz="2200" dirty="0"/>
              <a:t>5. Voluntary Request by Employer</a:t>
            </a:r>
          </a:p>
        </p:txBody>
      </p:sp>
      <p:sp>
        <p:nvSpPr>
          <p:cNvPr id="563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9AB898EB-EDE7-4CBE-8AB3-56334ED8B941}" type="slidenum">
              <a:rPr lang="en-US" altLang="en-US" sz="1000" smtClean="0">
                <a:latin typeface="Arial" charset="0"/>
              </a:rPr>
              <a:pPr eaLnBrk="1" hangingPunct="1">
                <a:spcBef>
                  <a:spcPct val="0"/>
                </a:spcBef>
                <a:buClrTx/>
                <a:buSzTx/>
                <a:buFontTx/>
                <a:buNone/>
              </a:pPr>
              <a:t>8</a:t>
            </a:fld>
            <a:endParaRPr lang="en-US" altLang="en-US" sz="1000" dirty="0">
              <a:latin typeface="Arial"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1752600"/>
            <a:ext cx="399251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6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US" dirty="0"/>
              <a:t>Opening Conference</a:t>
            </a:r>
          </a:p>
          <a:p>
            <a:endParaRPr lang="en-US" dirty="0"/>
          </a:p>
          <a:p>
            <a:r>
              <a:rPr lang="en-US" dirty="0"/>
              <a:t>Walk-through</a:t>
            </a:r>
          </a:p>
          <a:p>
            <a:endParaRPr lang="en-US" dirty="0"/>
          </a:p>
          <a:p>
            <a:r>
              <a:rPr lang="en-US" dirty="0"/>
              <a:t>Closing Conference</a:t>
            </a:r>
          </a:p>
          <a:p>
            <a:endParaRPr lang="en-US" dirty="0"/>
          </a:p>
          <a:p>
            <a:r>
              <a:rPr lang="en-US" sz="2400" i="1" dirty="0">
                <a:solidFill>
                  <a:srgbClr val="0080FF"/>
                </a:solidFill>
              </a:rPr>
              <a:t>DLS will also ask to speak with the local union steward. </a:t>
            </a:r>
          </a:p>
        </p:txBody>
      </p:sp>
      <p:sp>
        <p:nvSpPr>
          <p:cNvPr id="5" name="Title 4"/>
          <p:cNvSpPr>
            <a:spLocks noGrp="1"/>
          </p:cNvSpPr>
          <p:nvPr>
            <p:ph type="title"/>
          </p:nvPr>
        </p:nvSpPr>
        <p:spPr/>
        <p:txBody>
          <a:bodyPr>
            <a:normAutofit fontScale="90000"/>
          </a:bodyPr>
          <a:lstStyle/>
          <a:p>
            <a:r>
              <a:rPr lang="en-US" dirty="0"/>
              <a:t>What Happens During Inspection?</a:t>
            </a:r>
          </a:p>
        </p:txBody>
      </p:sp>
      <p:sp>
        <p:nvSpPr>
          <p:cNvPr id="4" name="Slide Number Placeholder 3"/>
          <p:cNvSpPr>
            <a:spLocks noGrp="1"/>
          </p:cNvSpPr>
          <p:nvPr>
            <p:ph type="sldNum" sz="quarter" idx="12"/>
          </p:nvPr>
        </p:nvSpPr>
        <p:spPr/>
        <p:txBody>
          <a:bodyPr/>
          <a:lstStyle/>
          <a:p>
            <a:pPr>
              <a:defRPr/>
            </a:pPr>
            <a:fld id="{42F37A31-E37C-4CE5-BF64-56F52423DD4F}" type="slidenum">
              <a:rPr lang="en-US" smtClean="0"/>
              <a:pPr>
                <a:defRPr/>
              </a:pPr>
              <a:t>9</a:t>
            </a:fld>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219200"/>
            <a:ext cx="4087030" cy="5288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595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themeOverride>
</file>

<file path=ppt/theme/themeOverride2.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themeOverride>
</file>

<file path=ppt/theme/themeOverride3.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themeOverride>
</file>

<file path=ppt/theme/themeOverride4.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themeOverride>
</file>

<file path=ppt/theme/themeOverride5.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themeOverride>
</file>

<file path=ppt/theme/themeOverride6.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themeOverride>
</file>

<file path=ppt/theme/themeOverride7.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themeOverride>
</file>

<file path=ppt/theme/themeOverride8.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2961</TotalTime>
  <Words>1912</Words>
  <Application>Microsoft Office PowerPoint</Application>
  <PresentationFormat>On-screen Show (4:3)</PresentationFormat>
  <Paragraphs>440</Paragraphs>
  <Slides>42</Slides>
  <Notes>5</Notes>
  <HiddenSlides>5</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Lucida Sans Unicode</vt:lpstr>
      <vt:lpstr>Verdana</vt:lpstr>
      <vt:lpstr>Wingdings 2</vt:lpstr>
      <vt:lpstr>Wingdings 3</vt:lpstr>
      <vt:lpstr>Concourse</vt:lpstr>
      <vt:lpstr>1_Concourse</vt:lpstr>
      <vt:lpstr>PowerPoint Presentation</vt:lpstr>
      <vt:lpstr>Objectives</vt:lpstr>
      <vt:lpstr>Workplace Safety for Public Sector </vt:lpstr>
      <vt:lpstr>Public Sector Laws</vt:lpstr>
      <vt:lpstr>Why Do We Need Regulations?</vt:lpstr>
      <vt:lpstr>Safety Management</vt:lpstr>
      <vt:lpstr>Who Has Been Inspected?</vt:lpstr>
      <vt:lpstr>Who Gets Inspected by DLS?</vt:lpstr>
      <vt:lpstr>What Happens During Inspection?</vt:lpstr>
      <vt:lpstr>Will There be a Penalty?</vt:lpstr>
      <vt:lpstr>Municipal Injury Pattern</vt:lpstr>
      <vt:lpstr>Slip, Trip</vt:lpstr>
      <vt:lpstr>Floor Finishing</vt:lpstr>
      <vt:lpstr>Slip, Trip</vt:lpstr>
      <vt:lpstr>Slip, Trip</vt:lpstr>
      <vt:lpstr>Floor Holes</vt:lpstr>
      <vt:lpstr>Stairs and Railings</vt:lpstr>
      <vt:lpstr>Ramps</vt:lpstr>
      <vt:lpstr>Ladder Accidents</vt:lpstr>
      <vt:lpstr>Scissor Lifts</vt:lpstr>
      <vt:lpstr>Attic Floors</vt:lpstr>
      <vt:lpstr>Skylights: Fall Protection</vt:lpstr>
      <vt:lpstr>Roof: Fall Protection</vt:lpstr>
      <vt:lpstr>Lifting: Back Injury</vt:lpstr>
      <vt:lpstr>Lifting: Back Injury </vt:lpstr>
      <vt:lpstr>Amputation Investigation</vt:lpstr>
      <vt:lpstr>Power Tool Accident Investigations</vt:lpstr>
      <vt:lpstr>Kitchens</vt:lpstr>
      <vt:lpstr>Mechanical</vt:lpstr>
      <vt:lpstr>Lockout Tagout</vt:lpstr>
      <vt:lpstr>Electrical – Common Citations</vt:lpstr>
      <vt:lpstr>Electrical Wiring</vt:lpstr>
      <vt:lpstr>Electrical Panels</vt:lpstr>
      <vt:lpstr>Asbestos in Schools</vt:lpstr>
      <vt:lpstr>DLS Inspections for PPE</vt:lpstr>
      <vt:lpstr>Myth: Safety Costs Too Much</vt:lpstr>
      <vt:lpstr>Myth: Safety  Costs Too Much</vt:lpstr>
      <vt:lpstr>Safety Management</vt:lpstr>
      <vt:lpstr>Surviving a DLS Safety Inspection</vt:lpstr>
      <vt:lpstr>Handouts Available www.mass.gov/dols </vt:lpstr>
      <vt:lpstr>Handouts Available www.mass.gov/dols </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Office of Labor &amp; Workforce Development</dc:title>
  <dc:creator>George</dc:creator>
  <cp:lastModifiedBy>Kenneth Wertz</cp:lastModifiedBy>
  <cp:revision>315</cp:revision>
  <cp:lastPrinted>2014-04-09T16:55:34Z</cp:lastPrinted>
  <dcterms:created xsi:type="dcterms:W3CDTF">2009-03-02T04:46:38Z</dcterms:created>
  <dcterms:modified xsi:type="dcterms:W3CDTF">2016-11-17T14:22:15Z</dcterms:modified>
</cp:coreProperties>
</file>