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96" r:id="rId5"/>
    <p:sldId id="297" r:id="rId6"/>
    <p:sldId id="295" r:id="rId7"/>
    <p:sldId id="306" r:id="rId8"/>
    <p:sldId id="307" r:id="rId9"/>
    <p:sldId id="298" r:id="rId10"/>
    <p:sldId id="299" r:id="rId11"/>
    <p:sldId id="289" r:id="rId12"/>
    <p:sldId id="292" r:id="rId13"/>
    <p:sldId id="291" r:id="rId14"/>
    <p:sldId id="294" r:id="rId15"/>
    <p:sldId id="293" r:id="rId16"/>
    <p:sldId id="257" r:id="rId17"/>
    <p:sldId id="259" r:id="rId18"/>
    <p:sldId id="258" r:id="rId19"/>
    <p:sldId id="260" r:id="rId20"/>
    <p:sldId id="261" r:id="rId21"/>
    <p:sldId id="262" r:id="rId22"/>
    <p:sldId id="263" r:id="rId23"/>
    <p:sldId id="264" r:id="rId24"/>
    <p:sldId id="275" r:id="rId25"/>
    <p:sldId id="274" r:id="rId26"/>
    <p:sldId id="266" r:id="rId27"/>
    <p:sldId id="267" r:id="rId28"/>
    <p:sldId id="268" r:id="rId29"/>
    <p:sldId id="270" r:id="rId30"/>
    <p:sldId id="273" r:id="rId31"/>
    <p:sldId id="280" r:id="rId32"/>
    <p:sldId id="281" r:id="rId33"/>
    <p:sldId id="282" r:id="rId34"/>
    <p:sldId id="301" r:id="rId35"/>
    <p:sldId id="303" r:id="rId36"/>
    <p:sldId id="304" r:id="rId37"/>
    <p:sldId id="300" r:id="rId38"/>
    <p:sldId id="286" r:id="rId39"/>
    <p:sldId id="283" r:id="rId40"/>
    <p:sldId id="30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1D892F-20FD-463B-B900-97C66F2192B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D60FB0-56F8-4125-841F-1F0A752F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92F-20FD-463B-B900-97C66F2192B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0FB0-56F8-4125-841F-1F0A752F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92F-20FD-463B-B900-97C66F2192B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0FB0-56F8-4125-841F-1F0A752F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92F-20FD-463B-B900-97C66F2192B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0FB0-56F8-4125-841F-1F0A752F2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92F-20FD-463B-B900-97C66F2192B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0FB0-56F8-4125-841F-1F0A752F2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92F-20FD-463B-B900-97C66F2192B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0FB0-56F8-4125-841F-1F0A752F2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92F-20FD-463B-B900-97C66F2192B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0FB0-56F8-4125-841F-1F0A752F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92F-20FD-463B-B900-97C66F2192B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0FB0-56F8-4125-841F-1F0A752F2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892F-20FD-463B-B900-97C66F2192B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0FB0-56F8-4125-841F-1F0A752F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E1D892F-20FD-463B-B900-97C66F2192B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0FB0-56F8-4125-841F-1F0A752F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1D892F-20FD-463B-B900-97C66F2192B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D60FB0-56F8-4125-841F-1F0A752F2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E1D892F-20FD-463B-B900-97C66F2192B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D60FB0-56F8-4125-841F-1F0A752F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AHERA:  The Cost of Non-Compliance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 Department of Labor Standards</a:t>
            </a:r>
          </a:p>
          <a:p>
            <a:r>
              <a:rPr lang="en-US" dirty="0"/>
              <a:t>Janet McKenna</a:t>
            </a:r>
          </a:p>
        </p:txBody>
      </p:sp>
    </p:spTree>
    <p:extLst>
      <p:ext uri="{BB962C8B-B14F-4D97-AF65-F5344CB8AC3E}">
        <p14:creationId xmlns:p14="http://schemas.microsoft.com/office/powerpoint/2010/main" val="11137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Renovations:  NESHAP vs. AHERA</a:t>
            </a:r>
          </a:p>
          <a:p>
            <a:r>
              <a:rPr lang="en-US" dirty="0"/>
              <a:t>Sampling:  what to sample, how to sample</a:t>
            </a:r>
          </a:p>
          <a:p>
            <a:r>
              <a:rPr lang="en-US" dirty="0"/>
              <a:t>Writing a specification for a pre-</a:t>
            </a:r>
            <a:r>
              <a:rPr lang="en-US" dirty="0" err="1"/>
              <a:t>reno</a:t>
            </a:r>
            <a:r>
              <a:rPr lang="en-US" dirty="0"/>
              <a:t> survey</a:t>
            </a:r>
          </a:p>
          <a:p>
            <a:r>
              <a:rPr lang="en-US" dirty="0"/>
              <a:t>Hierarchy of parties:    who hires who?  How does this affect AHERA compliance?</a:t>
            </a:r>
          </a:p>
          <a:p>
            <a:pPr lvl="1"/>
            <a:r>
              <a:rPr lang="en-US" dirty="0"/>
              <a:t>Architect</a:t>
            </a:r>
          </a:p>
          <a:p>
            <a:pPr lvl="1"/>
            <a:r>
              <a:rPr lang="en-US" dirty="0"/>
              <a:t>General Contractor</a:t>
            </a:r>
          </a:p>
          <a:p>
            <a:pPr lvl="1"/>
            <a:r>
              <a:rPr lang="en-US" dirty="0"/>
              <a:t>Asbestos Contractor</a:t>
            </a:r>
          </a:p>
          <a:p>
            <a:pPr lvl="1"/>
            <a:r>
              <a:rPr lang="en-US" dirty="0"/>
              <a:t>Project Manager</a:t>
            </a:r>
          </a:p>
          <a:p>
            <a:pPr lvl="1"/>
            <a:r>
              <a:rPr lang="en-US" dirty="0"/>
              <a:t>Project Monitor</a:t>
            </a:r>
          </a:p>
          <a:p>
            <a:pPr lvl="1"/>
            <a:r>
              <a:rPr lang="en-US" dirty="0"/>
              <a:t>Local Education Agency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Current Issues for LEA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Responsible?  Who Pays?</a:t>
            </a:r>
          </a:p>
        </p:txBody>
      </p:sp>
      <p:pic>
        <p:nvPicPr>
          <p:cNvPr id="4" name="Content Placeholder 3" descr="C:\Users\jfinnegan\AppData\Local\Microsoft\Windows\Temporary Internet Files\Content.Outlook\IV5L2RYB\Ceiling tile metal grids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77200" cy="50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:\2016 transfer\Asbestos inspections\Westfield Voc Tech July 2015\P7290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Damaged?  Friable?</a:t>
            </a:r>
          </a:p>
        </p:txBody>
      </p:sp>
      <p:pic>
        <p:nvPicPr>
          <p:cNvPr id="47106" name="Picture 2" descr="G:\2016 transfer\Asbestos inspections\Eaglebrook School-bryant bldg\P218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9" y="1143001"/>
            <a:ext cx="7625290" cy="57189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:\Projects\Falmouth\Teaticket, Falmouth\pics\09-26-16\IMG_299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House or Asbestos Contractor</a:t>
            </a:r>
          </a:p>
        </p:txBody>
      </p:sp>
      <p:pic>
        <p:nvPicPr>
          <p:cNvPr id="49154" name="Picture 2" descr="G:\2016 transfer\Prouty follow up\PA05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481138"/>
            <a:ext cx="7169149" cy="5376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313003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1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anet.McKenna\Pictures\PA15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6" y="34636"/>
            <a:ext cx="9225490" cy="691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anet.McKenna\Pictures\PA1500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0170" y="-134939"/>
            <a:ext cx="9504363" cy="71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net.McKenna\Pictures\PA150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0171" y="-141866"/>
            <a:ext cx="9504363" cy="712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5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net.mckenna\Pictures\Prouty School-Spencer\2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34636"/>
            <a:ext cx="8981924" cy="691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6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#1:	Failing to notify outside contractors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#2:	Failing to have a project design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#3:	Failing to sample suspect materials or identify ACM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#4:	Failing to train personnel (custodial/maintenance/DP)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#5:	Failing to maintain an updated management plan in each school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Most </a:t>
            </a:r>
            <a:r>
              <a:rPr lang="en-US" dirty="0" err="1"/>
              <a:t>Co$tly</a:t>
            </a:r>
            <a:r>
              <a:rPr lang="en-US" dirty="0"/>
              <a:t> Violations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net.mckenna\Pictures\Prouty School-Spencer\3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92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6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net.mckenna\Pictures\Newton-Franklin St School\PA280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9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net.mckenna\Pictures\Tewksbury PS\PA21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4999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P2030301_004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net.mckenna\Pictures\Holy Name 2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net.mckenna\AppData\Local\Microsoft\Windows\Temporary Internet Files\Content.IE5\3452I1KD\PB190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net.mckenna\Pictures\Prouty follow up\PA060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anet.mckenna\Pictures\Prouty follow up\PA060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anet.mckenna\Pictures\Prouty follow up\PA060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2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Users\janet.mckenna\Pictures\asb lead contamination\P10003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29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2016 transfer\2015-16\Falmouth-Teaticke\P10007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ffectLst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2100" name="Picture 4" descr="P31300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net.mckenna\Pictures\Lake St school-Spencer\3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anet.mckenna\Pictures\Lake St school-Spencer\3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anet.mckenna\Pictures\Lake St school-Spencer\3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9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the  process!</a:t>
            </a:r>
          </a:p>
          <a:p>
            <a:r>
              <a:rPr lang="en-US" dirty="0"/>
              <a:t>Project Designs vs. Generic work plan</a:t>
            </a:r>
          </a:p>
          <a:p>
            <a:r>
              <a:rPr lang="en-US" dirty="0"/>
              <a:t>Clearance air testing—consultants and independent project monitors</a:t>
            </a:r>
          </a:p>
          <a:p>
            <a:r>
              <a:rPr lang="en-US" dirty="0"/>
              <a:t>What records must be kept in the management plan</a:t>
            </a:r>
          </a:p>
          <a:p>
            <a:r>
              <a:rPr lang="en-US" dirty="0"/>
              <a:t>Timeline for record collection and retention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Asbestos Removal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get a complete and accurate </a:t>
            </a:r>
            <a:r>
              <a:rPr lang="en-US" dirty="0" err="1"/>
              <a:t>reinspection</a:t>
            </a:r>
            <a:endParaRPr lang="en-US" dirty="0"/>
          </a:p>
          <a:p>
            <a:r>
              <a:rPr lang="en-US" dirty="0"/>
              <a:t>How to manage the growing volume of AHERA documents</a:t>
            </a:r>
          </a:p>
          <a:p>
            <a:r>
              <a:rPr lang="en-US" dirty="0"/>
              <a:t>New construction and renovations exemption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4. </a:t>
            </a:r>
            <a:r>
              <a:rPr lang="en-US" dirty="0" err="1"/>
              <a:t>Reinspections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Housekeeping practices</a:t>
            </a:r>
          </a:p>
          <a:p>
            <a:r>
              <a:rPr lang="en-US" dirty="0"/>
              <a:t>Small scale repairs—who, when, where, waste</a:t>
            </a:r>
          </a:p>
          <a:p>
            <a:r>
              <a:rPr lang="en-US" dirty="0"/>
              <a:t>Outside vendors-notifications</a:t>
            </a:r>
          </a:p>
          <a:p>
            <a:r>
              <a:rPr lang="en-US" dirty="0"/>
              <a:t>Other contributing factors:  teachers, IT, unauthorized disturbances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Manage Asbestos in Place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dirty="0"/>
              <a:t>Track down your records</a:t>
            </a:r>
          </a:p>
          <a:p>
            <a:r>
              <a:rPr lang="en-US" dirty="0"/>
              <a:t>Evaluate or interview the consultant—get recommendations:   Quality matters!</a:t>
            </a:r>
          </a:p>
          <a:p>
            <a:r>
              <a:rPr lang="en-US" dirty="0"/>
              <a:t>Plan ahead:  proactive vs. reactive</a:t>
            </a:r>
          </a:p>
          <a:p>
            <a:r>
              <a:rPr lang="en-US" dirty="0"/>
              <a:t>Do the simple things:</a:t>
            </a:r>
          </a:p>
          <a:p>
            <a:pPr lvl="1"/>
            <a:r>
              <a:rPr lang="en-US" dirty="0"/>
              <a:t>Annual notifications</a:t>
            </a:r>
          </a:p>
          <a:p>
            <a:pPr lvl="1"/>
            <a:r>
              <a:rPr lang="en-US" dirty="0"/>
              <a:t>DP statement</a:t>
            </a:r>
          </a:p>
          <a:p>
            <a:pPr lvl="1"/>
            <a:r>
              <a:rPr lang="en-US" dirty="0"/>
              <a:t>Architect statement</a:t>
            </a:r>
          </a:p>
          <a:p>
            <a:pPr lvl="1"/>
            <a:r>
              <a:rPr lang="en-US" dirty="0"/>
              <a:t>Keep a copy of the management plan at the school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Steps for AHERA compliance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I know </a:t>
            </a:r>
            <a:r>
              <a:rPr lang="en-US" b="1" u="sng" dirty="0"/>
              <a:t>where</a:t>
            </a:r>
            <a:r>
              <a:rPr lang="en-US" dirty="0"/>
              <a:t> the ACM is?  Accessible?</a:t>
            </a:r>
          </a:p>
          <a:p>
            <a:r>
              <a:rPr lang="en-US" dirty="0"/>
              <a:t>Has it ever been tested or is it all </a:t>
            </a:r>
            <a:r>
              <a:rPr lang="en-US" b="1" u="sng" dirty="0"/>
              <a:t>assumed</a:t>
            </a:r>
            <a:r>
              <a:rPr lang="en-US" dirty="0"/>
              <a:t>?</a:t>
            </a:r>
          </a:p>
          <a:p>
            <a:r>
              <a:rPr lang="en-US" b="1" u="sng" dirty="0"/>
              <a:t>How much </a:t>
            </a:r>
            <a:r>
              <a:rPr lang="en-US" dirty="0"/>
              <a:t>is there?</a:t>
            </a:r>
          </a:p>
          <a:p>
            <a:r>
              <a:rPr lang="en-US" dirty="0"/>
              <a:t>What </a:t>
            </a:r>
            <a:r>
              <a:rPr lang="en-US" b="1" u="sng" dirty="0"/>
              <a:t>condition</a:t>
            </a:r>
            <a:r>
              <a:rPr lang="en-US" dirty="0"/>
              <a:t> is it in?</a:t>
            </a:r>
          </a:p>
          <a:p>
            <a:r>
              <a:rPr lang="en-US" dirty="0"/>
              <a:t>Can I</a:t>
            </a:r>
            <a:r>
              <a:rPr lang="en-US" b="1" dirty="0"/>
              <a:t> </a:t>
            </a:r>
            <a:r>
              <a:rPr lang="en-US" b="1" u="sng" dirty="0"/>
              <a:t>find </a:t>
            </a:r>
            <a:r>
              <a:rPr lang="en-US" dirty="0"/>
              <a:t>it to monitor it?</a:t>
            </a:r>
          </a:p>
          <a:p>
            <a:r>
              <a:rPr lang="en-US" dirty="0"/>
              <a:t>Do I have all the </a:t>
            </a:r>
            <a:r>
              <a:rPr lang="en-US" b="1" u="sng" dirty="0"/>
              <a:t>records</a:t>
            </a:r>
            <a:r>
              <a:rPr lang="en-US" dirty="0"/>
              <a:t> I need from </a:t>
            </a:r>
            <a:r>
              <a:rPr lang="en-US" b="1" u="sng" dirty="0"/>
              <a:t>removal</a:t>
            </a:r>
            <a:r>
              <a:rPr lang="en-US" dirty="0"/>
              <a:t>?</a:t>
            </a:r>
          </a:p>
          <a:p>
            <a:r>
              <a:rPr lang="en-US" dirty="0"/>
              <a:t>When was the last </a:t>
            </a:r>
            <a:r>
              <a:rPr lang="en-US" b="1" u="sng" dirty="0" err="1"/>
              <a:t>reinspection</a:t>
            </a:r>
            <a:r>
              <a:rPr lang="en-US" dirty="0"/>
              <a:t>?  Where is it?</a:t>
            </a:r>
          </a:p>
          <a:p>
            <a:r>
              <a:rPr lang="en-US" b="1" u="sng" dirty="0"/>
              <a:t>When</a:t>
            </a:r>
            <a:r>
              <a:rPr lang="en-US" dirty="0"/>
              <a:t> is the last time I looked at the Management Plan?  Has it been </a:t>
            </a:r>
            <a:r>
              <a:rPr lang="en-US" b="1" u="sng" dirty="0"/>
              <a:t>updated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AHERA Self Test:</a:t>
            </a:r>
          </a:p>
        </p:txBody>
      </p:sp>
    </p:spTree>
    <p:extLst>
      <p:ext uri="{BB962C8B-B14F-4D97-AF65-F5344CB8AC3E}">
        <p14:creationId xmlns:p14="http://schemas.microsoft.com/office/powerpoint/2010/main" val="132654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Send architect statements for new buildings</a:t>
            </a:r>
          </a:p>
          <a:p>
            <a:r>
              <a:rPr lang="en-US" sz="2800" dirty="0"/>
              <a:t>Make sure your RFP/specifications are detailed:  You don’t ask, you don’t get!</a:t>
            </a:r>
          </a:p>
          <a:p>
            <a:r>
              <a:rPr lang="en-US" sz="2800" dirty="0"/>
              <a:t>Ask for help—Ignorance is not bliss!</a:t>
            </a:r>
          </a:p>
          <a:p>
            <a:r>
              <a:rPr lang="en-US" sz="2800" dirty="0"/>
              <a:t>Train employees regularly</a:t>
            </a:r>
          </a:p>
          <a:p>
            <a:r>
              <a:rPr lang="en-US" sz="2800" dirty="0"/>
              <a:t>Be diligent with surveillance/monitoring of asbestos</a:t>
            </a:r>
          </a:p>
          <a:p>
            <a:r>
              <a:rPr lang="en-US" sz="2800" dirty="0"/>
              <a:t>Verify contractor/consultant licensure, training and compliance history</a:t>
            </a:r>
          </a:p>
          <a:p>
            <a:pPr marL="109728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MFAA can help</a:t>
            </a:r>
          </a:p>
        </p:txBody>
      </p:sp>
    </p:spTree>
    <p:extLst>
      <p:ext uri="{BB962C8B-B14F-4D97-AF65-F5344CB8AC3E}">
        <p14:creationId xmlns:p14="http://schemas.microsoft.com/office/powerpoint/2010/main" val="389150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:\Projects\Falmouth\Teaticket, Falmouth\pics\08-23-16\IMG_219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Don’t Ignore the Elephant in the Room</a:t>
            </a:r>
          </a:p>
        </p:txBody>
      </p:sp>
      <p:pic>
        <p:nvPicPr>
          <p:cNvPr id="4" name="Picture 2" descr="Image result for elephan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6634424" cy="49503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:\Projects\Falmouth\Teaticket, Falmouth\pics\09-07-16\IMG_234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:\DCIM\102___08\IMG_227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broken asbestos floor til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4191000"/>
            <a:ext cx="3164501" cy="2373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9" y="3200400"/>
            <a:ext cx="4724400" cy="3538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168275"/>
            <a:ext cx="50038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776870"/>
            <a:ext cx="4096011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75" y="381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9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What is the Common Denominator?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1.  </a:t>
            </a:r>
            <a:r>
              <a:rPr lang="en-US" dirty="0" err="1"/>
              <a:t>Teaticket</a:t>
            </a:r>
            <a:r>
              <a:rPr lang="en-US" dirty="0"/>
              <a:t> Elementary</a:t>
            </a:r>
          </a:p>
          <a:p>
            <a:r>
              <a:rPr lang="en-US" dirty="0"/>
              <a:t>2.  Cape Cod Voc Tech HS</a:t>
            </a:r>
          </a:p>
          <a:p>
            <a:r>
              <a:rPr lang="en-US" dirty="0"/>
              <a:t>3.  Archbishop Williams HS</a:t>
            </a:r>
          </a:p>
          <a:p>
            <a:endParaRPr lang="en-US" dirty="0"/>
          </a:p>
          <a:p>
            <a:r>
              <a:rPr lang="en-US" dirty="0"/>
              <a:t>How did the problem start??</a:t>
            </a:r>
          </a:p>
          <a:p>
            <a:r>
              <a:rPr lang="en-US" dirty="0"/>
              <a:t>What’s the first step in resolution?</a:t>
            </a:r>
          </a:p>
          <a:p>
            <a:r>
              <a:rPr lang="en-US" dirty="0"/>
              <a:t>How can you prevent it in the future?</a:t>
            </a:r>
          </a:p>
          <a:p>
            <a:r>
              <a:rPr lang="en-US" dirty="0"/>
              <a:t>Who is ultimately responsible for AHERA compliance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1. Case Studies-The Perfect Storm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306</TotalTime>
  <Words>437</Words>
  <Application>Microsoft Office PowerPoint</Application>
  <PresentationFormat>On-screen Show (4:3)</PresentationFormat>
  <Paragraphs>79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Lucida Sans Unicode</vt:lpstr>
      <vt:lpstr>Verdana</vt:lpstr>
      <vt:lpstr>Wingdings 2</vt:lpstr>
      <vt:lpstr>Wingdings 3</vt:lpstr>
      <vt:lpstr>Concourse</vt:lpstr>
      <vt:lpstr>AHERA:  The Cost of Non-Compliance</vt:lpstr>
      <vt:lpstr>Top 5 Most Co$tly Violations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Case Studies-The Perfect Storm</vt:lpstr>
      <vt:lpstr>2. Current Issues for LEA</vt:lpstr>
      <vt:lpstr>Who’s Responsible?  Who Pays?</vt:lpstr>
      <vt:lpstr>PowerPoint Presentation</vt:lpstr>
      <vt:lpstr>Damaged?  Friable?</vt:lpstr>
      <vt:lpstr>PowerPoint Presentation</vt:lpstr>
      <vt:lpstr>In House or Asbestos Contractor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Asbestos Removal</vt:lpstr>
      <vt:lpstr>  4. Reinspections  </vt:lpstr>
      <vt:lpstr>5. Manage Asbestos in Place</vt:lpstr>
      <vt:lpstr>Basic Steps for AHERA compliance</vt:lpstr>
      <vt:lpstr>AHERA Self Test:</vt:lpstr>
      <vt:lpstr>How MFAA can help</vt:lpstr>
      <vt:lpstr>Don’t Ignore the Elephant in the Room</vt:lpstr>
    </vt:vector>
  </TitlesOfParts>
  <Company>EOLWD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AHERA Review for MFAA</dc:title>
  <dc:creator>McKenna, Janet (EOL)</dc:creator>
  <cp:lastModifiedBy>Kenneth Wertz</cp:lastModifiedBy>
  <cp:revision>36</cp:revision>
  <dcterms:created xsi:type="dcterms:W3CDTF">2016-01-06T20:34:08Z</dcterms:created>
  <dcterms:modified xsi:type="dcterms:W3CDTF">2016-11-28T16:59:20Z</dcterms:modified>
</cp:coreProperties>
</file>